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81"/>
  </p:notesMasterIdLst>
  <p:sldIdLst>
    <p:sldId id="285" r:id="rId5"/>
    <p:sldId id="280" r:id="rId6"/>
    <p:sldId id="259" r:id="rId7"/>
    <p:sldId id="258"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260" r:id="rId23"/>
    <p:sldId id="300" r:id="rId24"/>
    <p:sldId id="301" r:id="rId25"/>
    <p:sldId id="302" r:id="rId26"/>
    <p:sldId id="303" r:id="rId27"/>
    <p:sldId id="272"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53" r:id="rId78"/>
    <p:sldId id="354" r:id="rId79"/>
    <p:sldId id="279" r:id="rId80"/>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Couv" id="{41D70C7A-4B7F-3C44-861B-D7438EB2DC29}">
          <p14:sldIdLst>
            <p14:sldId id="285"/>
          </p14:sldIdLst>
        </p14:section>
        <p14:section name="Sommaire" id="{AAE00A51-AFBC-1647-8CC4-2C87BF790086}">
          <p14:sldIdLst>
            <p14:sldId id="280"/>
            <p14:sldId id="259"/>
            <p14:sldId id="258"/>
            <p14:sldId id="286"/>
            <p14:sldId id="287"/>
            <p14:sldId id="288"/>
            <p14:sldId id="289"/>
            <p14:sldId id="290"/>
            <p14:sldId id="291"/>
            <p14:sldId id="292"/>
            <p14:sldId id="293"/>
            <p14:sldId id="294"/>
            <p14:sldId id="295"/>
            <p14:sldId id="296"/>
            <p14:sldId id="297"/>
            <p14:sldId id="298"/>
            <p14:sldId id="299"/>
            <p14:sldId id="260"/>
            <p14:sldId id="300"/>
            <p14:sldId id="301"/>
            <p14:sldId id="302"/>
            <p14:sldId id="303"/>
          </p14:sldIdLst>
        </p14:section>
        <p14:section name="1" id="{08889018-1A02-FD4D-81E1-EC289946D6CE}">
          <p14:sldIdLst>
            <p14:sldId id="272"/>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Lst>
        </p14:section>
        <p14:section name="2" id="{DC53BED3-ECA8-C343-8946-449A8399A65E}">
          <p14:sldIdLst/>
        </p14:section>
        <p14:section name="3" id="{C16EE048-8882-C14E-88BC-BBC540DBDFF8}">
          <p14:sldIdLst/>
        </p14:section>
        <p14:section name="4" id="{CDE9AF8A-B80A-B04E-87F3-F02ED8198A18}">
          <p14:sldIdLst/>
        </p14:section>
        <p14:section name="5" id="{E533AEDD-E01E-FD4A-BB58-27D93431DE62}">
          <p14:sldIdLst/>
        </p14:section>
        <p14:section name="6" id="{577D9307-96F7-E74D-8685-2F85D4E00330}">
          <p14:sldIdLst/>
        </p14:section>
        <p14:section name="7" id="{3B12A1CA-555F-D045-9E27-D236AD980DA6}">
          <p14:sldIdLst/>
        </p14:section>
        <p14:section name="8" id="{D6A8B893-C1F7-1047-B96E-7B1B85D98273}">
          <p14:sldIdLst/>
        </p14:section>
        <p14:section name="9" id="{46CE01A7-BA8D-7848-99E8-E6D8302BD8D0}">
          <p14:sldIdLst/>
        </p14:section>
        <p14:section name="10" id="{663439D0-B3A3-E142-B99B-8DEDB4E2C9EA}">
          <p14:sldIdLst/>
        </p14:section>
        <p14:section name="Dos" id="{1314F9DB-5FB1-0A43-997A-EBFA8608650C}">
          <p14:sldIdLst>
            <p14:sldId id="279"/>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890" userDrawn="1">
          <p15:clr>
            <a:srgbClr val="A4A3A4"/>
          </p15:clr>
        </p15:guide>
        <p15:guide id="4" orient="horz" pos="2391" userDrawn="1">
          <p15:clr>
            <a:srgbClr val="A4A3A4"/>
          </p15:clr>
        </p15:guide>
        <p15:guide id="5" pos="544" userDrawn="1">
          <p15:clr>
            <a:srgbClr val="A4A3A4"/>
          </p15:clr>
        </p15:guide>
        <p15:guide id="6" orient="horz" pos="14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2863F-4354-4619-A6E8-A1A40E8A71CC}" v="3489" dt="2018-12-06T12:21:47.92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77"/>
  </p:normalViewPr>
  <p:slideViewPr>
    <p:cSldViewPr snapToGrid="0" snapToObjects="1" showGuides="1">
      <p:cViewPr varScale="1">
        <p:scale>
          <a:sx n="139" d="100"/>
          <a:sy n="139" d="100"/>
        </p:scale>
        <p:origin x="126" y="234"/>
      </p:cViewPr>
      <p:guideLst>
        <p:guide orient="horz" pos="1620"/>
        <p:guide pos="2880"/>
        <p:guide orient="horz" pos="2890"/>
        <p:guide orient="horz" pos="2391"/>
        <p:guide pos="544"/>
        <p:guide orient="horz" pos="14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ER Blandine" userId="290c76f2-c8a9-4f22-a3e4-ca3012b92b19" providerId="ADAL" clId="{C042863F-4354-4619-A6E8-A1A40E8A71CC}"/>
    <pc:docChg chg="undo redo custSel addSld delSld modSld sldOrd modSection">
      <pc:chgData name="BERGER Blandine" userId="290c76f2-c8a9-4f22-a3e4-ca3012b92b19" providerId="ADAL" clId="{C042863F-4354-4619-A6E8-A1A40E8A71CC}" dt="2018-12-06T12:21:47.924" v="3482" actId="113"/>
      <pc:docMkLst>
        <pc:docMk/>
      </pc:docMkLst>
      <pc:sldChg chg="modSp">
        <pc:chgData name="BERGER Blandine" userId="290c76f2-c8a9-4f22-a3e4-ca3012b92b19" providerId="ADAL" clId="{C042863F-4354-4619-A6E8-A1A40E8A71CC}" dt="2018-11-14T14:06:17.540" v="3314" actId="20577"/>
        <pc:sldMkLst>
          <pc:docMk/>
          <pc:sldMk cId="1864609964" sldId="279"/>
        </pc:sldMkLst>
        <pc:spChg chg="mod">
          <ac:chgData name="BERGER Blandine" userId="290c76f2-c8a9-4f22-a3e4-ca3012b92b19" providerId="ADAL" clId="{C042863F-4354-4619-A6E8-A1A40E8A71CC}" dt="2018-11-14T14:06:17.540" v="3314" actId="20577"/>
          <ac:spMkLst>
            <pc:docMk/>
            <pc:sldMk cId="1864609964" sldId="279"/>
            <ac:spMk id="2" creationId="{00000000-0000-0000-0000-000000000000}"/>
          </ac:spMkLst>
        </pc:spChg>
      </pc:sldChg>
      <pc:sldChg chg="modSp">
        <pc:chgData name="BERGER Blandine" userId="290c76f2-c8a9-4f22-a3e4-ca3012b92b19" providerId="ADAL" clId="{C042863F-4354-4619-A6E8-A1A40E8A71CC}" dt="2018-11-14T14:20:47.066" v="3382" actId="20577"/>
        <pc:sldMkLst>
          <pc:docMk/>
          <pc:sldMk cId="815569473" sldId="285"/>
        </pc:sldMkLst>
        <pc:spChg chg="mod">
          <ac:chgData name="BERGER Blandine" userId="290c76f2-c8a9-4f22-a3e4-ca3012b92b19" providerId="ADAL" clId="{C042863F-4354-4619-A6E8-A1A40E8A71CC}" dt="2018-11-14T14:20:47.066" v="3382" actId="20577"/>
          <ac:spMkLst>
            <pc:docMk/>
            <pc:sldMk cId="815569473" sldId="285"/>
            <ac:spMk id="4" creationId="{00000000-0000-0000-0000-000000000000}"/>
          </ac:spMkLst>
        </pc:spChg>
        <pc:picChg chg="mod">
          <ac:chgData name="BERGER Blandine" userId="290c76f2-c8a9-4f22-a3e4-ca3012b92b19" providerId="ADAL" clId="{C042863F-4354-4619-A6E8-A1A40E8A71CC}" dt="2018-11-14T14:20:25.417" v="3368" actId="1076"/>
          <ac:picMkLst>
            <pc:docMk/>
            <pc:sldMk cId="815569473" sldId="285"/>
            <ac:picMk id="6" creationId="{00000000-0000-0000-0000-000000000000}"/>
          </ac:picMkLst>
        </pc:picChg>
      </pc:sldChg>
      <pc:sldChg chg="modSp">
        <pc:chgData name="BERGER Blandine" userId="290c76f2-c8a9-4f22-a3e4-ca3012b92b19" providerId="ADAL" clId="{C042863F-4354-4619-A6E8-A1A40E8A71CC}" dt="2018-12-06T12:21:47.924" v="3482" actId="113"/>
        <pc:sldMkLst>
          <pc:docMk/>
          <pc:sldMk cId="2639942949" sldId="290"/>
        </pc:sldMkLst>
        <pc:spChg chg="mod">
          <ac:chgData name="BERGER Blandine" userId="290c76f2-c8a9-4f22-a3e4-ca3012b92b19" providerId="ADAL" clId="{C042863F-4354-4619-A6E8-A1A40E8A71CC}" dt="2018-12-06T12:21:47.924" v="3482" actId="113"/>
          <ac:spMkLst>
            <pc:docMk/>
            <pc:sldMk cId="2639942949" sldId="290"/>
            <ac:spMk id="6" creationId="{00000000-0000-0000-0000-000000000000}"/>
          </ac:spMkLst>
        </pc:spChg>
      </pc:sldChg>
      <pc:sldChg chg="addSp modSp add ord">
        <pc:chgData name="BERGER Blandine" userId="290c76f2-c8a9-4f22-a3e4-ca3012b92b19" providerId="ADAL" clId="{C042863F-4354-4619-A6E8-A1A40E8A71CC}" dt="2018-11-16T09:42:31.814" v="3474" actId="20577"/>
        <pc:sldMkLst>
          <pc:docMk/>
          <pc:sldMk cId="2706573138" sldId="304"/>
        </pc:sldMkLst>
        <pc:spChg chg="mod">
          <ac:chgData name="BERGER Blandine" userId="290c76f2-c8a9-4f22-a3e4-ca3012b92b19" providerId="ADAL" clId="{C042863F-4354-4619-A6E8-A1A40E8A71CC}" dt="2018-11-14T09:21:08.304" v="79" actId="20577"/>
          <ac:spMkLst>
            <pc:docMk/>
            <pc:sldMk cId="2706573138" sldId="304"/>
            <ac:spMk id="5" creationId="{00000000-0000-0000-0000-000000000000}"/>
          </ac:spMkLst>
        </pc:spChg>
        <pc:spChg chg="mod">
          <ac:chgData name="BERGER Blandine" userId="290c76f2-c8a9-4f22-a3e4-ca3012b92b19" providerId="ADAL" clId="{C042863F-4354-4619-A6E8-A1A40E8A71CC}" dt="2018-11-14T09:29:12.413" v="163" actId="207"/>
          <ac:spMkLst>
            <pc:docMk/>
            <pc:sldMk cId="2706573138" sldId="304"/>
            <ac:spMk id="6" creationId="{00000000-0000-0000-0000-000000000000}"/>
          </ac:spMkLst>
        </pc:spChg>
        <pc:spChg chg="mod">
          <ac:chgData name="BERGER Blandine" userId="290c76f2-c8a9-4f22-a3e4-ca3012b92b19" providerId="ADAL" clId="{C042863F-4354-4619-A6E8-A1A40E8A71CC}" dt="2018-11-16T09:42:31.814" v="3474" actId="20577"/>
          <ac:spMkLst>
            <pc:docMk/>
            <pc:sldMk cId="2706573138" sldId="304"/>
            <ac:spMk id="7" creationId="{00000000-0000-0000-0000-000000000000}"/>
          </ac:spMkLst>
        </pc:spChg>
        <pc:picChg chg="add mod">
          <ac:chgData name="BERGER Blandine" userId="290c76f2-c8a9-4f22-a3e4-ca3012b92b19" providerId="ADAL" clId="{C042863F-4354-4619-A6E8-A1A40E8A71CC}" dt="2018-11-14T09:14:10" v="3" actId="1076"/>
          <ac:picMkLst>
            <pc:docMk/>
            <pc:sldMk cId="2706573138" sldId="304"/>
            <ac:picMk id="11" creationId="{5201644B-186D-4CD8-AAA3-81C7C3D3D35B}"/>
          </ac:picMkLst>
        </pc:picChg>
      </pc:sldChg>
      <pc:sldChg chg="modSp add">
        <pc:chgData name="BERGER Blandine" userId="290c76f2-c8a9-4f22-a3e4-ca3012b92b19" providerId="ADAL" clId="{C042863F-4354-4619-A6E8-A1A40E8A71CC}" dt="2018-11-16T09:03:22.266" v="3468" actId="6549"/>
        <pc:sldMkLst>
          <pc:docMk/>
          <pc:sldMk cId="4173610341" sldId="305"/>
        </pc:sldMkLst>
        <pc:spChg chg="mod">
          <ac:chgData name="BERGER Blandine" userId="290c76f2-c8a9-4f22-a3e4-ca3012b92b19" providerId="ADAL" clId="{C042863F-4354-4619-A6E8-A1A40E8A71CC}" dt="2018-11-14T09:29:16.240" v="164" actId="207"/>
          <ac:spMkLst>
            <pc:docMk/>
            <pc:sldMk cId="4173610341" sldId="305"/>
            <ac:spMk id="6" creationId="{00000000-0000-0000-0000-000000000000}"/>
          </ac:spMkLst>
        </pc:spChg>
        <pc:spChg chg="mod">
          <ac:chgData name="BERGER Blandine" userId="290c76f2-c8a9-4f22-a3e4-ca3012b92b19" providerId="ADAL" clId="{C042863F-4354-4619-A6E8-A1A40E8A71CC}" dt="2018-11-16T09:03:22.266" v="3468" actId="6549"/>
          <ac:spMkLst>
            <pc:docMk/>
            <pc:sldMk cId="4173610341" sldId="305"/>
            <ac:spMk id="7" creationId="{00000000-0000-0000-0000-000000000000}"/>
          </ac:spMkLst>
        </pc:spChg>
      </pc:sldChg>
      <pc:sldChg chg="addSp delSp modSp add">
        <pc:chgData name="BERGER Blandine" userId="290c76f2-c8a9-4f22-a3e4-ca3012b92b19" providerId="ADAL" clId="{C042863F-4354-4619-A6E8-A1A40E8A71CC}" dt="2018-11-14T09:33:06.263" v="467" actId="14100"/>
        <pc:sldMkLst>
          <pc:docMk/>
          <pc:sldMk cId="1065388338" sldId="306"/>
        </pc:sldMkLst>
        <pc:spChg chg="mod">
          <ac:chgData name="BERGER Blandine" userId="290c76f2-c8a9-4f22-a3e4-ca3012b92b19" providerId="ADAL" clId="{C042863F-4354-4619-A6E8-A1A40E8A71CC}" dt="2018-11-14T09:33:01.144" v="466" actId="20577"/>
          <ac:spMkLst>
            <pc:docMk/>
            <pc:sldMk cId="1065388338" sldId="306"/>
            <ac:spMk id="5" creationId="{00000000-0000-0000-0000-000000000000}"/>
          </ac:spMkLst>
        </pc:spChg>
        <pc:spChg chg="mod">
          <ac:chgData name="BERGER Blandine" userId="290c76f2-c8a9-4f22-a3e4-ca3012b92b19" providerId="ADAL" clId="{C042863F-4354-4619-A6E8-A1A40E8A71CC}" dt="2018-11-14T09:33:06.263" v="467" actId="14100"/>
          <ac:spMkLst>
            <pc:docMk/>
            <pc:sldMk cId="1065388338" sldId="306"/>
            <ac:spMk id="6" creationId="{00000000-0000-0000-0000-000000000000}"/>
          </ac:spMkLst>
        </pc:spChg>
        <pc:spChg chg="add del">
          <ac:chgData name="BERGER Blandine" userId="290c76f2-c8a9-4f22-a3e4-ca3012b92b19" providerId="ADAL" clId="{C042863F-4354-4619-A6E8-A1A40E8A71CC}" dt="2018-11-14T09:31:31.357" v="283"/>
          <ac:spMkLst>
            <pc:docMk/>
            <pc:sldMk cId="1065388338" sldId="306"/>
            <ac:spMk id="8" creationId="{3CD31BC2-47C4-4A5D-8A05-4C71AA16090E}"/>
          </ac:spMkLst>
        </pc:spChg>
      </pc:sldChg>
      <pc:sldChg chg="modSp add">
        <pc:chgData name="BERGER Blandine" userId="290c76f2-c8a9-4f22-a3e4-ca3012b92b19" providerId="ADAL" clId="{C042863F-4354-4619-A6E8-A1A40E8A71CC}" dt="2018-11-16T09:43:09.988" v="3479" actId="20578"/>
        <pc:sldMkLst>
          <pc:docMk/>
          <pc:sldMk cId="1590334363" sldId="307"/>
        </pc:sldMkLst>
        <pc:spChg chg="mod">
          <ac:chgData name="BERGER Blandine" userId="290c76f2-c8a9-4f22-a3e4-ca3012b92b19" providerId="ADAL" clId="{C042863F-4354-4619-A6E8-A1A40E8A71CC}" dt="2018-11-16T09:43:04.292" v="3478" actId="255"/>
          <ac:spMkLst>
            <pc:docMk/>
            <pc:sldMk cId="1590334363" sldId="307"/>
            <ac:spMk id="5" creationId="{00000000-0000-0000-0000-000000000000}"/>
          </ac:spMkLst>
        </pc:spChg>
        <pc:spChg chg="mod">
          <ac:chgData name="BERGER Blandine" userId="290c76f2-c8a9-4f22-a3e4-ca3012b92b19" providerId="ADAL" clId="{C042863F-4354-4619-A6E8-A1A40E8A71CC}" dt="2018-11-14T09:40:03.578" v="560" actId="14100"/>
          <ac:spMkLst>
            <pc:docMk/>
            <pc:sldMk cId="1590334363" sldId="307"/>
            <ac:spMk id="6" creationId="{00000000-0000-0000-0000-000000000000}"/>
          </ac:spMkLst>
        </pc:spChg>
        <pc:spChg chg="mod">
          <ac:chgData name="BERGER Blandine" userId="290c76f2-c8a9-4f22-a3e4-ca3012b92b19" providerId="ADAL" clId="{C042863F-4354-4619-A6E8-A1A40E8A71CC}" dt="2018-11-16T09:43:09.988" v="3479" actId="20578"/>
          <ac:spMkLst>
            <pc:docMk/>
            <pc:sldMk cId="1590334363" sldId="307"/>
            <ac:spMk id="7" creationId="{00000000-0000-0000-0000-000000000000}"/>
          </ac:spMkLst>
        </pc:spChg>
      </pc:sldChg>
      <pc:sldChg chg="modSp add">
        <pc:chgData name="BERGER Blandine" userId="290c76f2-c8a9-4f22-a3e4-ca3012b92b19" providerId="ADAL" clId="{C042863F-4354-4619-A6E8-A1A40E8A71CC}" dt="2018-11-14T09:44:03.125" v="621" actId="255"/>
        <pc:sldMkLst>
          <pc:docMk/>
          <pc:sldMk cId="256759677" sldId="308"/>
        </pc:sldMkLst>
        <pc:spChg chg="mod">
          <ac:chgData name="BERGER Blandine" userId="290c76f2-c8a9-4f22-a3e4-ca3012b92b19" providerId="ADAL" clId="{C042863F-4354-4619-A6E8-A1A40E8A71CC}" dt="2018-11-14T09:44:03.125" v="621" actId="255"/>
          <ac:spMkLst>
            <pc:docMk/>
            <pc:sldMk cId="256759677" sldId="308"/>
            <ac:spMk id="6" creationId="{00000000-0000-0000-0000-000000000000}"/>
          </ac:spMkLst>
        </pc:spChg>
      </pc:sldChg>
      <pc:sldChg chg="modSp add">
        <pc:chgData name="BERGER Blandine" userId="290c76f2-c8a9-4f22-a3e4-ca3012b92b19" providerId="ADAL" clId="{C042863F-4354-4619-A6E8-A1A40E8A71CC}" dt="2018-11-16T09:04:20.267" v="3471" actId="207"/>
        <pc:sldMkLst>
          <pc:docMk/>
          <pc:sldMk cId="3796409855" sldId="309"/>
        </pc:sldMkLst>
        <pc:spChg chg="mod">
          <ac:chgData name="BERGER Blandine" userId="290c76f2-c8a9-4f22-a3e4-ca3012b92b19" providerId="ADAL" clId="{C042863F-4354-4619-A6E8-A1A40E8A71CC}" dt="2018-11-14T09:44:25.094" v="647" actId="20577"/>
          <ac:spMkLst>
            <pc:docMk/>
            <pc:sldMk cId="3796409855" sldId="309"/>
            <ac:spMk id="5" creationId="{00000000-0000-0000-0000-000000000000}"/>
          </ac:spMkLst>
        </pc:spChg>
        <pc:spChg chg="mod">
          <ac:chgData name="BERGER Blandine" userId="290c76f2-c8a9-4f22-a3e4-ca3012b92b19" providerId="ADAL" clId="{C042863F-4354-4619-A6E8-A1A40E8A71CC}" dt="2018-11-16T09:04:20.267" v="3471" actId="207"/>
          <ac:spMkLst>
            <pc:docMk/>
            <pc:sldMk cId="3796409855" sldId="309"/>
            <ac:spMk id="6" creationId="{00000000-0000-0000-0000-000000000000}"/>
          </ac:spMkLst>
        </pc:spChg>
      </pc:sldChg>
      <pc:sldChg chg="modSp add">
        <pc:chgData name="BERGER Blandine" userId="290c76f2-c8a9-4f22-a3e4-ca3012b92b19" providerId="ADAL" clId="{C042863F-4354-4619-A6E8-A1A40E8A71CC}" dt="2018-11-16T09:04:28.767" v="3472" actId="207"/>
        <pc:sldMkLst>
          <pc:docMk/>
          <pc:sldMk cId="187278250" sldId="310"/>
        </pc:sldMkLst>
        <pc:spChg chg="mod">
          <ac:chgData name="BERGER Blandine" userId="290c76f2-c8a9-4f22-a3e4-ca3012b92b19" providerId="ADAL" clId="{C042863F-4354-4619-A6E8-A1A40E8A71CC}" dt="2018-11-16T09:04:28.767" v="3472" actId="207"/>
          <ac:spMkLst>
            <pc:docMk/>
            <pc:sldMk cId="187278250" sldId="310"/>
            <ac:spMk id="6" creationId="{00000000-0000-0000-0000-000000000000}"/>
          </ac:spMkLst>
        </pc:spChg>
      </pc:sldChg>
      <pc:sldChg chg="modSp add">
        <pc:chgData name="BERGER Blandine" userId="290c76f2-c8a9-4f22-a3e4-ca3012b92b19" providerId="ADAL" clId="{C042863F-4354-4619-A6E8-A1A40E8A71CC}" dt="2018-11-16T09:04:36.375" v="3473" actId="207"/>
        <pc:sldMkLst>
          <pc:docMk/>
          <pc:sldMk cId="3671302636" sldId="311"/>
        </pc:sldMkLst>
        <pc:spChg chg="mod">
          <ac:chgData name="BERGER Blandine" userId="290c76f2-c8a9-4f22-a3e4-ca3012b92b19" providerId="ADAL" clId="{C042863F-4354-4619-A6E8-A1A40E8A71CC}" dt="2018-11-16T09:04:36.375" v="3473" actId="207"/>
          <ac:spMkLst>
            <pc:docMk/>
            <pc:sldMk cId="3671302636" sldId="311"/>
            <ac:spMk id="6" creationId="{00000000-0000-0000-0000-000000000000}"/>
          </ac:spMkLst>
        </pc:spChg>
      </pc:sldChg>
      <pc:sldChg chg="modSp add">
        <pc:chgData name="BERGER Blandine" userId="290c76f2-c8a9-4f22-a3e4-ca3012b92b19" providerId="ADAL" clId="{C042863F-4354-4619-A6E8-A1A40E8A71CC}" dt="2018-11-14T11:25:19.993" v="748"/>
        <pc:sldMkLst>
          <pc:docMk/>
          <pc:sldMk cId="1443299006" sldId="312"/>
        </pc:sldMkLst>
        <pc:spChg chg="mod">
          <ac:chgData name="BERGER Blandine" userId="290c76f2-c8a9-4f22-a3e4-ca3012b92b19" providerId="ADAL" clId="{C042863F-4354-4619-A6E8-A1A40E8A71CC}" dt="2018-11-14T11:25:19.993" v="748"/>
          <ac:spMkLst>
            <pc:docMk/>
            <pc:sldMk cId="1443299006" sldId="312"/>
            <ac:spMk id="6" creationId="{00000000-0000-0000-0000-000000000000}"/>
          </ac:spMkLst>
        </pc:spChg>
      </pc:sldChg>
      <pc:sldChg chg="modSp add">
        <pc:chgData name="BERGER Blandine" userId="290c76f2-c8a9-4f22-a3e4-ca3012b92b19" providerId="ADAL" clId="{C042863F-4354-4619-A6E8-A1A40E8A71CC}" dt="2018-11-14T11:25:31.582" v="750" actId="113"/>
        <pc:sldMkLst>
          <pc:docMk/>
          <pc:sldMk cId="1368293158" sldId="313"/>
        </pc:sldMkLst>
        <pc:spChg chg="mod">
          <ac:chgData name="BERGER Blandine" userId="290c76f2-c8a9-4f22-a3e4-ca3012b92b19" providerId="ADAL" clId="{C042863F-4354-4619-A6E8-A1A40E8A71CC}" dt="2018-11-14T11:25:31.582" v="750" actId="113"/>
          <ac:spMkLst>
            <pc:docMk/>
            <pc:sldMk cId="1368293158" sldId="313"/>
            <ac:spMk id="6" creationId="{00000000-0000-0000-0000-000000000000}"/>
          </ac:spMkLst>
        </pc:spChg>
      </pc:sldChg>
      <pc:sldChg chg="modSp add">
        <pc:chgData name="BERGER Blandine" userId="290c76f2-c8a9-4f22-a3e4-ca3012b92b19" providerId="ADAL" clId="{C042863F-4354-4619-A6E8-A1A40E8A71CC}" dt="2018-11-14T11:31:05.257" v="816" actId="114"/>
        <pc:sldMkLst>
          <pc:docMk/>
          <pc:sldMk cId="3179103491" sldId="314"/>
        </pc:sldMkLst>
        <pc:spChg chg="mod">
          <ac:chgData name="BERGER Blandine" userId="290c76f2-c8a9-4f22-a3e4-ca3012b92b19" providerId="ADAL" clId="{C042863F-4354-4619-A6E8-A1A40E8A71CC}" dt="2018-11-14T11:28:52.173" v="796" actId="20577"/>
          <ac:spMkLst>
            <pc:docMk/>
            <pc:sldMk cId="3179103491" sldId="314"/>
            <ac:spMk id="5" creationId="{00000000-0000-0000-0000-000000000000}"/>
          </ac:spMkLst>
        </pc:spChg>
        <pc:spChg chg="mod">
          <ac:chgData name="BERGER Blandine" userId="290c76f2-c8a9-4f22-a3e4-ca3012b92b19" providerId="ADAL" clId="{C042863F-4354-4619-A6E8-A1A40E8A71CC}" dt="2018-11-14T11:31:05.257" v="816" actId="114"/>
          <ac:spMkLst>
            <pc:docMk/>
            <pc:sldMk cId="3179103491" sldId="314"/>
            <ac:spMk id="6" creationId="{00000000-0000-0000-0000-000000000000}"/>
          </ac:spMkLst>
        </pc:spChg>
      </pc:sldChg>
      <pc:sldChg chg="modSp add">
        <pc:chgData name="BERGER Blandine" userId="290c76f2-c8a9-4f22-a3e4-ca3012b92b19" providerId="ADAL" clId="{C042863F-4354-4619-A6E8-A1A40E8A71CC}" dt="2018-11-14T14:07:48.800" v="3315" actId="113"/>
        <pc:sldMkLst>
          <pc:docMk/>
          <pc:sldMk cId="210812977" sldId="315"/>
        </pc:sldMkLst>
        <pc:spChg chg="mod">
          <ac:chgData name="BERGER Blandine" userId="290c76f2-c8a9-4f22-a3e4-ca3012b92b19" providerId="ADAL" clId="{C042863F-4354-4619-A6E8-A1A40E8A71CC}" dt="2018-11-14T14:07:48.800" v="3315" actId="113"/>
          <ac:spMkLst>
            <pc:docMk/>
            <pc:sldMk cId="210812977" sldId="315"/>
            <ac:spMk id="6" creationId="{00000000-0000-0000-0000-000000000000}"/>
          </ac:spMkLst>
        </pc:spChg>
      </pc:sldChg>
      <pc:sldChg chg="modSp add">
        <pc:chgData name="BERGER Blandine" userId="290c76f2-c8a9-4f22-a3e4-ca3012b92b19" providerId="ADAL" clId="{C042863F-4354-4619-A6E8-A1A40E8A71CC}" dt="2018-11-14T11:36:31.624" v="916" actId="113"/>
        <pc:sldMkLst>
          <pc:docMk/>
          <pc:sldMk cId="128511164" sldId="316"/>
        </pc:sldMkLst>
        <pc:spChg chg="mod">
          <ac:chgData name="BERGER Blandine" userId="290c76f2-c8a9-4f22-a3e4-ca3012b92b19" providerId="ADAL" clId="{C042863F-4354-4619-A6E8-A1A40E8A71CC}" dt="2018-11-14T11:35:56.848" v="900" actId="20577"/>
          <ac:spMkLst>
            <pc:docMk/>
            <pc:sldMk cId="128511164" sldId="316"/>
            <ac:spMk id="5" creationId="{00000000-0000-0000-0000-000000000000}"/>
          </ac:spMkLst>
        </pc:spChg>
        <pc:spChg chg="mod">
          <ac:chgData name="BERGER Blandine" userId="290c76f2-c8a9-4f22-a3e4-ca3012b92b19" providerId="ADAL" clId="{C042863F-4354-4619-A6E8-A1A40E8A71CC}" dt="2018-11-14T11:36:31.624" v="916" actId="113"/>
          <ac:spMkLst>
            <pc:docMk/>
            <pc:sldMk cId="128511164" sldId="316"/>
            <ac:spMk id="6" creationId="{00000000-0000-0000-0000-000000000000}"/>
          </ac:spMkLst>
        </pc:spChg>
      </pc:sldChg>
      <pc:sldChg chg="modSp add">
        <pc:chgData name="BERGER Blandine" userId="290c76f2-c8a9-4f22-a3e4-ca3012b92b19" providerId="ADAL" clId="{C042863F-4354-4619-A6E8-A1A40E8A71CC}" dt="2018-11-14T11:38:39.749" v="964" actId="20577"/>
        <pc:sldMkLst>
          <pc:docMk/>
          <pc:sldMk cId="234130567" sldId="317"/>
        </pc:sldMkLst>
        <pc:spChg chg="mod">
          <ac:chgData name="BERGER Blandine" userId="290c76f2-c8a9-4f22-a3e4-ca3012b92b19" providerId="ADAL" clId="{C042863F-4354-4619-A6E8-A1A40E8A71CC}" dt="2018-11-14T11:38:39.749" v="964" actId="20577"/>
          <ac:spMkLst>
            <pc:docMk/>
            <pc:sldMk cId="234130567" sldId="317"/>
            <ac:spMk id="6" creationId="{00000000-0000-0000-0000-000000000000}"/>
          </ac:spMkLst>
        </pc:spChg>
      </pc:sldChg>
      <pc:sldChg chg="modSp add">
        <pc:chgData name="BERGER Blandine" userId="290c76f2-c8a9-4f22-a3e4-ca3012b92b19" providerId="ADAL" clId="{C042863F-4354-4619-A6E8-A1A40E8A71CC}" dt="2018-11-14T11:38:54.535" v="969" actId="20577"/>
        <pc:sldMkLst>
          <pc:docMk/>
          <pc:sldMk cId="1956236277" sldId="318"/>
        </pc:sldMkLst>
        <pc:spChg chg="mod">
          <ac:chgData name="BERGER Blandine" userId="290c76f2-c8a9-4f22-a3e4-ca3012b92b19" providerId="ADAL" clId="{C042863F-4354-4619-A6E8-A1A40E8A71CC}" dt="2018-11-14T11:38:54.535" v="969" actId="20577"/>
          <ac:spMkLst>
            <pc:docMk/>
            <pc:sldMk cId="1956236277" sldId="318"/>
            <ac:spMk id="6" creationId="{00000000-0000-0000-0000-000000000000}"/>
          </ac:spMkLst>
        </pc:spChg>
      </pc:sldChg>
      <pc:sldChg chg="modSp add">
        <pc:chgData name="BERGER Blandine" userId="290c76f2-c8a9-4f22-a3e4-ca3012b92b19" providerId="ADAL" clId="{C042863F-4354-4619-A6E8-A1A40E8A71CC}" dt="2018-11-14T11:41:21.881" v="1029" actId="207"/>
        <pc:sldMkLst>
          <pc:docMk/>
          <pc:sldMk cId="1693890742" sldId="319"/>
        </pc:sldMkLst>
        <pc:spChg chg="mod">
          <ac:chgData name="BERGER Blandine" userId="290c76f2-c8a9-4f22-a3e4-ca3012b92b19" providerId="ADAL" clId="{C042863F-4354-4619-A6E8-A1A40E8A71CC}" dt="2018-11-14T11:41:21.881" v="1029" actId="207"/>
          <ac:spMkLst>
            <pc:docMk/>
            <pc:sldMk cId="1693890742" sldId="319"/>
            <ac:spMk id="6" creationId="{00000000-0000-0000-0000-000000000000}"/>
          </ac:spMkLst>
        </pc:spChg>
      </pc:sldChg>
      <pc:sldChg chg="modSp add">
        <pc:chgData name="BERGER Blandine" userId="290c76f2-c8a9-4f22-a3e4-ca3012b92b19" providerId="ADAL" clId="{C042863F-4354-4619-A6E8-A1A40E8A71CC}" dt="2018-11-14T11:41:29.689" v="1031" actId="207"/>
        <pc:sldMkLst>
          <pc:docMk/>
          <pc:sldMk cId="1376463347" sldId="320"/>
        </pc:sldMkLst>
        <pc:spChg chg="mod">
          <ac:chgData name="BERGER Blandine" userId="290c76f2-c8a9-4f22-a3e4-ca3012b92b19" providerId="ADAL" clId="{C042863F-4354-4619-A6E8-A1A40E8A71CC}" dt="2018-11-14T11:41:29.689" v="1031" actId="207"/>
          <ac:spMkLst>
            <pc:docMk/>
            <pc:sldMk cId="1376463347" sldId="320"/>
            <ac:spMk id="6" creationId="{00000000-0000-0000-0000-000000000000}"/>
          </ac:spMkLst>
        </pc:spChg>
      </pc:sldChg>
      <pc:sldChg chg="modSp add">
        <pc:chgData name="BERGER Blandine" userId="290c76f2-c8a9-4f22-a3e4-ca3012b92b19" providerId="ADAL" clId="{C042863F-4354-4619-A6E8-A1A40E8A71CC}" dt="2018-11-14T11:42:21.593" v="1054" actId="20577"/>
        <pc:sldMkLst>
          <pc:docMk/>
          <pc:sldMk cId="3648876993" sldId="321"/>
        </pc:sldMkLst>
        <pc:spChg chg="mod">
          <ac:chgData name="BERGER Blandine" userId="290c76f2-c8a9-4f22-a3e4-ca3012b92b19" providerId="ADAL" clId="{C042863F-4354-4619-A6E8-A1A40E8A71CC}" dt="2018-11-14T11:42:21.593" v="1054" actId="20577"/>
          <ac:spMkLst>
            <pc:docMk/>
            <pc:sldMk cId="3648876993" sldId="321"/>
            <ac:spMk id="6" creationId="{00000000-0000-0000-0000-000000000000}"/>
          </ac:spMkLst>
        </pc:spChg>
      </pc:sldChg>
      <pc:sldChg chg="modSp add">
        <pc:chgData name="BERGER Blandine" userId="290c76f2-c8a9-4f22-a3e4-ca3012b92b19" providerId="ADAL" clId="{C042863F-4354-4619-A6E8-A1A40E8A71CC}" dt="2018-11-14T12:06:17.199" v="1170" actId="255"/>
        <pc:sldMkLst>
          <pc:docMk/>
          <pc:sldMk cId="825371500" sldId="322"/>
        </pc:sldMkLst>
        <pc:spChg chg="mod">
          <ac:chgData name="BERGER Blandine" userId="290c76f2-c8a9-4f22-a3e4-ca3012b92b19" providerId="ADAL" clId="{C042863F-4354-4619-A6E8-A1A40E8A71CC}" dt="2018-11-14T12:02:04.585" v="1084" actId="20577"/>
          <ac:spMkLst>
            <pc:docMk/>
            <pc:sldMk cId="825371500" sldId="322"/>
            <ac:spMk id="5" creationId="{00000000-0000-0000-0000-000000000000}"/>
          </ac:spMkLst>
        </pc:spChg>
        <pc:spChg chg="mod">
          <ac:chgData name="BERGER Blandine" userId="290c76f2-c8a9-4f22-a3e4-ca3012b92b19" providerId="ADAL" clId="{C042863F-4354-4619-A6E8-A1A40E8A71CC}" dt="2018-11-14T12:06:17.199" v="1170" actId="255"/>
          <ac:spMkLst>
            <pc:docMk/>
            <pc:sldMk cId="825371500" sldId="322"/>
            <ac:spMk id="6" creationId="{00000000-0000-0000-0000-000000000000}"/>
          </ac:spMkLst>
        </pc:spChg>
      </pc:sldChg>
      <pc:sldChg chg="modSp add">
        <pc:chgData name="BERGER Blandine" userId="290c76f2-c8a9-4f22-a3e4-ca3012b92b19" providerId="ADAL" clId="{C042863F-4354-4619-A6E8-A1A40E8A71CC}" dt="2018-11-14T14:08:21.430" v="3316" actId="113"/>
        <pc:sldMkLst>
          <pc:docMk/>
          <pc:sldMk cId="1896963752" sldId="323"/>
        </pc:sldMkLst>
        <pc:spChg chg="mod">
          <ac:chgData name="BERGER Blandine" userId="290c76f2-c8a9-4f22-a3e4-ca3012b92b19" providerId="ADAL" clId="{C042863F-4354-4619-A6E8-A1A40E8A71CC}" dt="2018-11-14T14:08:21.430" v="3316" actId="113"/>
          <ac:spMkLst>
            <pc:docMk/>
            <pc:sldMk cId="1896963752" sldId="323"/>
            <ac:spMk id="6" creationId="{00000000-0000-0000-0000-000000000000}"/>
          </ac:spMkLst>
        </pc:spChg>
      </pc:sldChg>
      <pc:sldChg chg="modSp add">
        <pc:chgData name="BERGER Blandine" userId="290c76f2-c8a9-4f22-a3e4-ca3012b92b19" providerId="ADAL" clId="{C042863F-4354-4619-A6E8-A1A40E8A71CC}" dt="2018-11-14T12:06:25.672" v="1172" actId="255"/>
        <pc:sldMkLst>
          <pc:docMk/>
          <pc:sldMk cId="1171324526" sldId="324"/>
        </pc:sldMkLst>
        <pc:spChg chg="mod">
          <ac:chgData name="BERGER Blandine" userId="290c76f2-c8a9-4f22-a3e4-ca3012b92b19" providerId="ADAL" clId="{C042863F-4354-4619-A6E8-A1A40E8A71CC}" dt="2018-11-14T12:06:25.672" v="1172" actId="255"/>
          <ac:spMkLst>
            <pc:docMk/>
            <pc:sldMk cId="1171324526" sldId="324"/>
            <ac:spMk id="6" creationId="{00000000-0000-0000-0000-000000000000}"/>
          </ac:spMkLst>
        </pc:spChg>
      </pc:sldChg>
      <pc:sldChg chg="modSp add">
        <pc:chgData name="BERGER Blandine" userId="290c76f2-c8a9-4f22-a3e4-ca3012b92b19" providerId="ADAL" clId="{C042863F-4354-4619-A6E8-A1A40E8A71CC}" dt="2018-11-14T12:06:11.871" v="1169" actId="255"/>
        <pc:sldMkLst>
          <pc:docMk/>
          <pc:sldMk cId="2199792402" sldId="325"/>
        </pc:sldMkLst>
        <pc:spChg chg="mod">
          <ac:chgData name="BERGER Blandine" userId="290c76f2-c8a9-4f22-a3e4-ca3012b92b19" providerId="ADAL" clId="{C042863F-4354-4619-A6E8-A1A40E8A71CC}" dt="2018-11-14T12:06:11.871" v="1169" actId="255"/>
          <ac:spMkLst>
            <pc:docMk/>
            <pc:sldMk cId="2199792402" sldId="325"/>
            <ac:spMk id="6" creationId="{00000000-0000-0000-0000-000000000000}"/>
          </ac:spMkLst>
        </pc:spChg>
      </pc:sldChg>
      <pc:sldChg chg="modSp add">
        <pc:chgData name="BERGER Blandine" userId="290c76f2-c8a9-4f22-a3e4-ca3012b92b19" providerId="ADAL" clId="{C042863F-4354-4619-A6E8-A1A40E8A71CC}" dt="2018-11-14T12:07:38.672" v="1185" actId="113"/>
        <pc:sldMkLst>
          <pc:docMk/>
          <pc:sldMk cId="3643575513" sldId="326"/>
        </pc:sldMkLst>
        <pc:spChg chg="mod">
          <ac:chgData name="BERGER Blandine" userId="290c76f2-c8a9-4f22-a3e4-ca3012b92b19" providerId="ADAL" clId="{C042863F-4354-4619-A6E8-A1A40E8A71CC}" dt="2018-11-14T12:07:38.672" v="1185" actId="113"/>
          <ac:spMkLst>
            <pc:docMk/>
            <pc:sldMk cId="3643575513" sldId="326"/>
            <ac:spMk id="6" creationId="{00000000-0000-0000-0000-000000000000}"/>
          </ac:spMkLst>
        </pc:spChg>
      </pc:sldChg>
      <pc:sldChg chg="modSp add">
        <pc:chgData name="BERGER Blandine" userId="290c76f2-c8a9-4f22-a3e4-ca3012b92b19" providerId="ADAL" clId="{C042863F-4354-4619-A6E8-A1A40E8A71CC}" dt="2018-11-14T12:19:29.804" v="1255" actId="14100"/>
        <pc:sldMkLst>
          <pc:docMk/>
          <pc:sldMk cId="4227165499" sldId="327"/>
        </pc:sldMkLst>
        <pc:spChg chg="mod">
          <ac:chgData name="BERGER Blandine" userId="290c76f2-c8a9-4f22-a3e4-ca3012b92b19" providerId="ADAL" clId="{C042863F-4354-4619-A6E8-A1A40E8A71CC}" dt="2018-11-14T12:18:48.598" v="1236" actId="20577"/>
          <ac:spMkLst>
            <pc:docMk/>
            <pc:sldMk cId="4227165499" sldId="327"/>
            <ac:spMk id="5" creationId="{00000000-0000-0000-0000-000000000000}"/>
          </ac:spMkLst>
        </pc:spChg>
        <pc:spChg chg="mod">
          <ac:chgData name="BERGER Blandine" userId="290c76f2-c8a9-4f22-a3e4-ca3012b92b19" providerId="ADAL" clId="{C042863F-4354-4619-A6E8-A1A40E8A71CC}" dt="2018-11-14T12:19:29.804" v="1255" actId="14100"/>
          <ac:spMkLst>
            <pc:docMk/>
            <pc:sldMk cId="4227165499" sldId="327"/>
            <ac:spMk id="6" creationId="{00000000-0000-0000-0000-000000000000}"/>
          </ac:spMkLst>
        </pc:spChg>
      </pc:sldChg>
      <pc:sldChg chg="modSp add">
        <pc:chgData name="BERGER Blandine" userId="290c76f2-c8a9-4f22-a3e4-ca3012b92b19" providerId="ADAL" clId="{C042863F-4354-4619-A6E8-A1A40E8A71CC}" dt="2018-11-14T14:08:42.491" v="3318" actId="207"/>
        <pc:sldMkLst>
          <pc:docMk/>
          <pc:sldMk cId="2252294328" sldId="328"/>
        </pc:sldMkLst>
        <pc:spChg chg="mod">
          <ac:chgData name="BERGER Blandine" userId="290c76f2-c8a9-4f22-a3e4-ca3012b92b19" providerId="ADAL" clId="{C042863F-4354-4619-A6E8-A1A40E8A71CC}" dt="2018-11-14T14:08:42.491" v="3318" actId="207"/>
          <ac:spMkLst>
            <pc:docMk/>
            <pc:sldMk cId="2252294328" sldId="328"/>
            <ac:spMk id="6" creationId="{00000000-0000-0000-0000-000000000000}"/>
          </ac:spMkLst>
        </pc:spChg>
      </pc:sldChg>
      <pc:sldChg chg="modSp add">
        <pc:chgData name="BERGER Blandine" userId="290c76f2-c8a9-4f22-a3e4-ca3012b92b19" providerId="ADAL" clId="{C042863F-4354-4619-A6E8-A1A40E8A71CC}" dt="2018-11-14T14:08:48.564" v="3319" actId="207"/>
        <pc:sldMkLst>
          <pc:docMk/>
          <pc:sldMk cId="3260139912" sldId="329"/>
        </pc:sldMkLst>
        <pc:spChg chg="mod">
          <ac:chgData name="BERGER Blandine" userId="290c76f2-c8a9-4f22-a3e4-ca3012b92b19" providerId="ADAL" clId="{C042863F-4354-4619-A6E8-A1A40E8A71CC}" dt="2018-11-14T14:08:48.564" v="3319" actId="207"/>
          <ac:spMkLst>
            <pc:docMk/>
            <pc:sldMk cId="3260139912" sldId="329"/>
            <ac:spMk id="6" creationId="{00000000-0000-0000-0000-000000000000}"/>
          </ac:spMkLst>
        </pc:spChg>
      </pc:sldChg>
      <pc:sldChg chg="modSp add">
        <pc:chgData name="BERGER Blandine" userId="290c76f2-c8a9-4f22-a3e4-ca3012b92b19" providerId="ADAL" clId="{C042863F-4354-4619-A6E8-A1A40E8A71CC}" dt="2018-11-16T09:43:22.642" v="3480" actId="255"/>
        <pc:sldMkLst>
          <pc:docMk/>
          <pc:sldMk cId="3320069256" sldId="330"/>
        </pc:sldMkLst>
        <pc:spChg chg="mod">
          <ac:chgData name="BERGER Blandine" userId="290c76f2-c8a9-4f22-a3e4-ca3012b92b19" providerId="ADAL" clId="{C042863F-4354-4619-A6E8-A1A40E8A71CC}" dt="2018-11-14T12:33:22.742" v="1358" actId="20577"/>
          <ac:spMkLst>
            <pc:docMk/>
            <pc:sldMk cId="3320069256" sldId="330"/>
            <ac:spMk id="5" creationId="{00000000-0000-0000-0000-000000000000}"/>
          </ac:spMkLst>
        </pc:spChg>
        <pc:spChg chg="mod">
          <ac:chgData name="BERGER Blandine" userId="290c76f2-c8a9-4f22-a3e4-ca3012b92b19" providerId="ADAL" clId="{C042863F-4354-4619-A6E8-A1A40E8A71CC}" dt="2018-11-14T14:09:02.211" v="3322" actId="207"/>
          <ac:spMkLst>
            <pc:docMk/>
            <pc:sldMk cId="3320069256" sldId="330"/>
            <ac:spMk id="6" creationId="{00000000-0000-0000-0000-000000000000}"/>
          </ac:spMkLst>
        </pc:spChg>
        <pc:spChg chg="mod">
          <ac:chgData name="BERGER Blandine" userId="290c76f2-c8a9-4f22-a3e4-ca3012b92b19" providerId="ADAL" clId="{C042863F-4354-4619-A6E8-A1A40E8A71CC}" dt="2018-11-16T09:43:22.642" v="3480" actId="255"/>
          <ac:spMkLst>
            <pc:docMk/>
            <pc:sldMk cId="3320069256" sldId="330"/>
            <ac:spMk id="7" creationId="{00000000-0000-0000-0000-000000000000}"/>
          </ac:spMkLst>
        </pc:spChg>
      </pc:sldChg>
      <pc:sldChg chg="add">
        <pc:chgData name="BERGER Blandine" userId="290c76f2-c8a9-4f22-a3e4-ca3012b92b19" providerId="ADAL" clId="{C042863F-4354-4619-A6E8-A1A40E8A71CC}" dt="2018-11-14T12:37:31.004" v="1373"/>
        <pc:sldMkLst>
          <pc:docMk/>
          <pc:sldMk cId="4107908111" sldId="331"/>
        </pc:sldMkLst>
      </pc:sldChg>
      <pc:sldChg chg="modSp add">
        <pc:chgData name="BERGER Blandine" userId="290c76f2-c8a9-4f22-a3e4-ca3012b92b19" providerId="ADAL" clId="{C042863F-4354-4619-A6E8-A1A40E8A71CC}" dt="2018-11-14T12:42:39.572" v="1545" actId="20578"/>
        <pc:sldMkLst>
          <pc:docMk/>
          <pc:sldMk cId="3233189056" sldId="332"/>
        </pc:sldMkLst>
        <pc:spChg chg="mod">
          <ac:chgData name="BERGER Blandine" userId="290c76f2-c8a9-4f22-a3e4-ca3012b92b19" providerId="ADAL" clId="{C042863F-4354-4619-A6E8-A1A40E8A71CC}" dt="2018-11-14T12:42:39.572" v="1545" actId="20578"/>
          <ac:spMkLst>
            <pc:docMk/>
            <pc:sldMk cId="3233189056" sldId="332"/>
            <ac:spMk id="6" creationId="{00000000-0000-0000-0000-000000000000}"/>
          </ac:spMkLst>
        </pc:spChg>
      </pc:sldChg>
      <pc:sldChg chg="modSp add">
        <pc:chgData name="BERGER Blandine" userId="290c76f2-c8a9-4f22-a3e4-ca3012b92b19" providerId="ADAL" clId="{C042863F-4354-4619-A6E8-A1A40E8A71CC}" dt="2018-11-14T12:54:41.492" v="1582" actId="20577"/>
        <pc:sldMkLst>
          <pc:docMk/>
          <pc:sldMk cId="1354834811" sldId="333"/>
        </pc:sldMkLst>
        <pc:spChg chg="mod">
          <ac:chgData name="BERGER Blandine" userId="290c76f2-c8a9-4f22-a3e4-ca3012b92b19" providerId="ADAL" clId="{C042863F-4354-4619-A6E8-A1A40E8A71CC}" dt="2018-11-14T12:43:24.081" v="1565" actId="20577"/>
          <ac:spMkLst>
            <pc:docMk/>
            <pc:sldMk cId="1354834811" sldId="333"/>
            <ac:spMk id="5" creationId="{00000000-0000-0000-0000-000000000000}"/>
          </ac:spMkLst>
        </pc:spChg>
        <pc:spChg chg="mod">
          <ac:chgData name="BERGER Blandine" userId="290c76f2-c8a9-4f22-a3e4-ca3012b92b19" providerId="ADAL" clId="{C042863F-4354-4619-A6E8-A1A40E8A71CC}" dt="2018-11-14T12:54:41.492" v="1582" actId="20577"/>
          <ac:spMkLst>
            <pc:docMk/>
            <pc:sldMk cId="1354834811" sldId="333"/>
            <ac:spMk id="6" creationId="{00000000-0000-0000-0000-000000000000}"/>
          </ac:spMkLst>
        </pc:spChg>
      </pc:sldChg>
      <pc:sldChg chg="modSp add">
        <pc:chgData name="BERGER Blandine" userId="290c76f2-c8a9-4f22-a3e4-ca3012b92b19" providerId="ADAL" clId="{C042863F-4354-4619-A6E8-A1A40E8A71CC}" dt="2018-11-14T12:55:09.033" v="1590" actId="113"/>
        <pc:sldMkLst>
          <pc:docMk/>
          <pc:sldMk cId="1080454643" sldId="334"/>
        </pc:sldMkLst>
        <pc:spChg chg="mod">
          <ac:chgData name="BERGER Blandine" userId="290c76f2-c8a9-4f22-a3e4-ca3012b92b19" providerId="ADAL" clId="{C042863F-4354-4619-A6E8-A1A40E8A71CC}" dt="2018-11-14T12:55:09.033" v="1590" actId="113"/>
          <ac:spMkLst>
            <pc:docMk/>
            <pc:sldMk cId="1080454643" sldId="334"/>
            <ac:spMk id="6" creationId="{00000000-0000-0000-0000-000000000000}"/>
          </ac:spMkLst>
        </pc:spChg>
      </pc:sldChg>
      <pc:sldChg chg="modSp add">
        <pc:chgData name="BERGER Blandine" userId="290c76f2-c8a9-4f22-a3e4-ca3012b92b19" providerId="ADAL" clId="{C042863F-4354-4619-A6E8-A1A40E8A71CC}" dt="2018-11-14T13:14:00.539" v="1684" actId="20577"/>
        <pc:sldMkLst>
          <pc:docMk/>
          <pc:sldMk cId="1117566953" sldId="335"/>
        </pc:sldMkLst>
        <pc:spChg chg="mod">
          <ac:chgData name="BERGER Blandine" userId="290c76f2-c8a9-4f22-a3e4-ca3012b92b19" providerId="ADAL" clId="{C042863F-4354-4619-A6E8-A1A40E8A71CC}" dt="2018-11-14T13:10:29.354" v="1626" actId="20577"/>
          <ac:spMkLst>
            <pc:docMk/>
            <pc:sldMk cId="1117566953" sldId="335"/>
            <ac:spMk id="5" creationId="{00000000-0000-0000-0000-000000000000}"/>
          </ac:spMkLst>
        </pc:spChg>
        <pc:spChg chg="mod">
          <ac:chgData name="BERGER Blandine" userId="290c76f2-c8a9-4f22-a3e4-ca3012b92b19" providerId="ADAL" clId="{C042863F-4354-4619-A6E8-A1A40E8A71CC}" dt="2018-11-14T13:14:00.539" v="1684" actId="20577"/>
          <ac:spMkLst>
            <pc:docMk/>
            <pc:sldMk cId="1117566953" sldId="335"/>
            <ac:spMk id="6" creationId="{00000000-0000-0000-0000-000000000000}"/>
          </ac:spMkLst>
        </pc:spChg>
      </pc:sldChg>
      <pc:sldChg chg="modSp add">
        <pc:chgData name="BERGER Blandine" userId="290c76f2-c8a9-4f22-a3e4-ca3012b92b19" providerId="ADAL" clId="{C042863F-4354-4619-A6E8-A1A40E8A71CC}" dt="2018-11-14T13:13:14.666" v="1670" actId="207"/>
        <pc:sldMkLst>
          <pc:docMk/>
          <pc:sldMk cId="1888382877" sldId="336"/>
        </pc:sldMkLst>
        <pc:spChg chg="mod">
          <ac:chgData name="BERGER Blandine" userId="290c76f2-c8a9-4f22-a3e4-ca3012b92b19" providerId="ADAL" clId="{C042863F-4354-4619-A6E8-A1A40E8A71CC}" dt="2018-11-14T13:13:14.666" v="1670" actId="207"/>
          <ac:spMkLst>
            <pc:docMk/>
            <pc:sldMk cId="1888382877" sldId="336"/>
            <ac:spMk id="6" creationId="{00000000-0000-0000-0000-000000000000}"/>
          </ac:spMkLst>
        </pc:spChg>
      </pc:sldChg>
      <pc:sldChg chg="modSp add">
        <pc:chgData name="BERGER Blandine" userId="290c76f2-c8a9-4f22-a3e4-ca3012b92b19" providerId="ADAL" clId="{C042863F-4354-4619-A6E8-A1A40E8A71CC}" dt="2018-11-14T13:13:52.361" v="1683" actId="207"/>
        <pc:sldMkLst>
          <pc:docMk/>
          <pc:sldMk cId="208417101" sldId="337"/>
        </pc:sldMkLst>
        <pc:spChg chg="mod">
          <ac:chgData name="BERGER Blandine" userId="290c76f2-c8a9-4f22-a3e4-ca3012b92b19" providerId="ADAL" clId="{C042863F-4354-4619-A6E8-A1A40E8A71CC}" dt="2018-11-14T13:13:52.361" v="1683" actId="207"/>
          <ac:spMkLst>
            <pc:docMk/>
            <pc:sldMk cId="208417101" sldId="337"/>
            <ac:spMk id="6" creationId="{00000000-0000-0000-0000-000000000000}"/>
          </ac:spMkLst>
        </pc:spChg>
      </pc:sldChg>
      <pc:sldChg chg="modSp add">
        <pc:chgData name="BERGER Blandine" userId="290c76f2-c8a9-4f22-a3e4-ca3012b92b19" providerId="ADAL" clId="{C042863F-4354-4619-A6E8-A1A40E8A71CC}" dt="2018-11-14T14:09:25.530" v="3323" actId="255"/>
        <pc:sldMkLst>
          <pc:docMk/>
          <pc:sldMk cId="2277369332" sldId="338"/>
        </pc:sldMkLst>
        <pc:spChg chg="mod">
          <ac:chgData name="BERGER Blandine" userId="290c76f2-c8a9-4f22-a3e4-ca3012b92b19" providerId="ADAL" clId="{C042863F-4354-4619-A6E8-A1A40E8A71CC}" dt="2018-11-14T14:09:25.530" v="3323" actId="255"/>
          <ac:spMkLst>
            <pc:docMk/>
            <pc:sldMk cId="2277369332" sldId="338"/>
            <ac:spMk id="6" creationId="{00000000-0000-0000-0000-000000000000}"/>
          </ac:spMkLst>
        </pc:spChg>
      </pc:sldChg>
      <pc:sldChg chg="modSp add">
        <pc:chgData name="BERGER Blandine" userId="290c76f2-c8a9-4f22-a3e4-ca3012b92b19" providerId="ADAL" clId="{C042863F-4354-4619-A6E8-A1A40E8A71CC}" dt="2018-11-14T13:16:48.586" v="1720"/>
        <pc:sldMkLst>
          <pc:docMk/>
          <pc:sldMk cId="3287470904" sldId="339"/>
        </pc:sldMkLst>
        <pc:spChg chg="mod">
          <ac:chgData name="BERGER Blandine" userId="290c76f2-c8a9-4f22-a3e4-ca3012b92b19" providerId="ADAL" clId="{C042863F-4354-4619-A6E8-A1A40E8A71CC}" dt="2018-11-14T13:16:48.586" v="1720"/>
          <ac:spMkLst>
            <pc:docMk/>
            <pc:sldMk cId="3287470904" sldId="339"/>
            <ac:spMk id="6" creationId="{00000000-0000-0000-0000-000000000000}"/>
          </ac:spMkLst>
        </pc:spChg>
      </pc:sldChg>
      <pc:sldChg chg="modSp add">
        <pc:chgData name="BERGER Blandine" userId="290c76f2-c8a9-4f22-a3e4-ca3012b92b19" providerId="ADAL" clId="{C042863F-4354-4619-A6E8-A1A40E8A71CC}" dt="2018-11-14T13:17:33.767" v="1741" actId="207"/>
        <pc:sldMkLst>
          <pc:docMk/>
          <pc:sldMk cId="3601305094" sldId="340"/>
        </pc:sldMkLst>
        <pc:spChg chg="mod">
          <ac:chgData name="BERGER Blandine" userId="290c76f2-c8a9-4f22-a3e4-ca3012b92b19" providerId="ADAL" clId="{C042863F-4354-4619-A6E8-A1A40E8A71CC}" dt="2018-11-14T13:17:33.767" v="1741" actId="207"/>
          <ac:spMkLst>
            <pc:docMk/>
            <pc:sldMk cId="3601305094" sldId="340"/>
            <ac:spMk id="6" creationId="{00000000-0000-0000-0000-000000000000}"/>
          </ac:spMkLst>
        </pc:spChg>
      </pc:sldChg>
      <pc:sldChg chg="modSp add">
        <pc:chgData name="BERGER Blandine" userId="290c76f2-c8a9-4f22-a3e4-ca3012b92b19" providerId="ADAL" clId="{C042863F-4354-4619-A6E8-A1A40E8A71CC}" dt="2018-11-14T13:30:53.037" v="1911" actId="207"/>
        <pc:sldMkLst>
          <pc:docMk/>
          <pc:sldMk cId="359994157" sldId="341"/>
        </pc:sldMkLst>
        <pc:spChg chg="mod">
          <ac:chgData name="BERGER Blandine" userId="290c76f2-c8a9-4f22-a3e4-ca3012b92b19" providerId="ADAL" clId="{C042863F-4354-4619-A6E8-A1A40E8A71CC}" dt="2018-11-14T13:23:37.584" v="1769" actId="20577"/>
          <ac:spMkLst>
            <pc:docMk/>
            <pc:sldMk cId="359994157" sldId="341"/>
            <ac:spMk id="5" creationId="{00000000-0000-0000-0000-000000000000}"/>
          </ac:spMkLst>
        </pc:spChg>
        <pc:spChg chg="mod">
          <ac:chgData name="BERGER Blandine" userId="290c76f2-c8a9-4f22-a3e4-ca3012b92b19" providerId="ADAL" clId="{C042863F-4354-4619-A6E8-A1A40E8A71CC}" dt="2018-11-14T13:30:53.037" v="1911" actId="207"/>
          <ac:spMkLst>
            <pc:docMk/>
            <pc:sldMk cId="359994157" sldId="341"/>
            <ac:spMk id="6" creationId="{00000000-0000-0000-0000-000000000000}"/>
          </ac:spMkLst>
        </pc:spChg>
      </pc:sldChg>
      <pc:sldChg chg="modSp add">
        <pc:chgData name="BERGER Blandine" userId="290c76f2-c8a9-4f22-a3e4-ca3012b92b19" providerId="ADAL" clId="{C042863F-4354-4619-A6E8-A1A40E8A71CC}" dt="2018-11-14T13:25:47.520" v="1809" actId="207"/>
        <pc:sldMkLst>
          <pc:docMk/>
          <pc:sldMk cId="1555802566" sldId="342"/>
        </pc:sldMkLst>
        <pc:spChg chg="mod">
          <ac:chgData name="BERGER Blandine" userId="290c76f2-c8a9-4f22-a3e4-ca3012b92b19" providerId="ADAL" clId="{C042863F-4354-4619-A6E8-A1A40E8A71CC}" dt="2018-11-14T13:25:47.520" v="1809" actId="207"/>
          <ac:spMkLst>
            <pc:docMk/>
            <pc:sldMk cId="1555802566" sldId="342"/>
            <ac:spMk id="6" creationId="{00000000-0000-0000-0000-000000000000}"/>
          </ac:spMkLst>
        </pc:spChg>
      </pc:sldChg>
      <pc:sldChg chg="modSp add">
        <pc:chgData name="BERGER Blandine" userId="290c76f2-c8a9-4f22-a3e4-ca3012b92b19" providerId="ADAL" clId="{C042863F-4354-4619-A6E8-A1A40E8A71CC}" dt="2018-11-14T13:30:44.700" v="1910" actId="207"/>
        <pc:sldMkLst>
          <pc:docMk/>
          <pc:sldMk cId="1678654005" sldId="343"/>
        </pc:sldMkLst>
        <pc:spChg chg="mod">
          <ac:chgData name="BERGER Blandine" userId="290c76f2-c8a9-4f22-a3e4-ca3012b92b19" providerId="ADAL" clId="{C042863F-4354-4619-A6E8-A1A40E8A71CC}" dt="2018-11-14T13:30:44.700" v="1910" actId="207"/>
          <ac:spMkLst>
            <pc:docMk/>
            <pc:sldMk cId="1678654005" sldId="343"/>
            <ac:spMk id="6" creationId="{00000000-0000-0000-0000-000000000000}"/>
          </ac:spMkLst>
        </pc:spChg>
      </pc:sldChg>
      <pc:sldChg chg="modSp add">
        <pc:chgData name="BERGER Blandine" userId="290c76f2-c8a9-4f22-a3e4-ca3012b92b19" providerId="ADAL" clId="{C042863F-4354-4619-A6E8-A1A40E8A71CC}" dt="2018-11-14T13:31:56.868" v="1921" actId="20577"/>
        <pc:sldMkLst>
          <pc:docMk/>
          <pc:sldMk cId="600923621" sldId="344"/>
        </pc:sldMkLst>
        <pc:spChg chg="mod">
          <ac:chgData name="BERGER Blandine" userId="290c76f2-c8a9-4f22-a3e4-ca3012b92b19" providerId="ADAL" clId="{C042863F-4354-4619-A6E8-A1A40E8A71CC}" dt="2018-11-14T13:31:56.868" v="1921" actId="20577"/>
          <ac:spMkLst>
            <pc:docMk/>
            <pc:sldMk cId="600923621" sldId="344"/>
            <ac:spMk id="5" creationId="{00000000-0000-0000-0000-000000000000}"/>
          </ac:spMkLst>
        </pc:spChg>
        <pc:spChg chg="mod">
          <ac:chgData name="BERGER Blandine" userId="290c76f2-c8a9-4f22-a3e4-ca3012b92b19" providerId="ADAL" clId="{C042863F-4354-4619-A6E8-A1A40E8A71CC}" dt="2018-11-14T13:31:43.665" v="1920" actId="14100"/>
          <ac:spMkLst>
            <pc:docMk/>
            <pc:sldMk cId="600923621" sldId="344"/>
            <ac:spMk id="6" creationId="{00000000-0000-0000-0000-000000000000}"/>
          </ac:spMkLst>
        </pc:spChg>
      </pc:sldChg>
      <pc:sldChg chg="modSp add">
        <pc:chgData name="BERGER Blandine" userId="290c76f2-c8a9-4f22-a3e4-ca3012b92b19" providerId="ADAL" clId="{C042863F-4354-4619-A6E8-A1A40E8A71CC}" dt="2018-11-14T13:39:07.161" v="1950" actId="20577"/>
        <pc:sldMkLst>
          <pc:docMk/>
          <pc:sldMk cId="1306651061" sldId="345"/>
        </pc:sldMkLst>
        <pc:spChg chg="mod">
          <ac:chgData name="BERGER Blandine" userId="290c76f2-c8a9-4f22-a3e4-ca3012b92b19" providerId="ADAL" clId="{C042863F-4354-4619-A6E8-A1A40E8A71CC}" dt="2018-11-14T13:39:07.161" v="1950" actId="20577"/>
          <ac:spMkLst>
            <pc:docMk/>
            <pc:sldMk cId="1306651061" sldId="345"/>
            <ac:spMk id="5" creationId="{00000000-0000-0000-0000-000000000000}"/>
          </ac:spMkLst>
        </pc:spChg>
        <pc:spChg chg="mod">
          <ac:chgData name="BERGER Blandine" userId="290c76f2-c8a9-4f22-a3e4-ca3012b92b19" providerId="ADAL" clId="{C042863F-4354-4619-A6E8-A1A40E8A71CC}" dt="2018-11-14T13:32:45.866" v="1923" actId="113"/>
          <ac:spMkLst>
            <pc:docMk/>
            <pc:sldMk cId="1306651061" sldId="345"/>
            <ac:spMk id="6" creationId="{00000000-0000-0000-0000-000000000000}"/>
          </ac:spMkLst>
        </pc:spChg>
      </pc:sldChg>
      <pc:sldChg chg="modSp add">
        <pc:chgData name="BERGER Blandine" userId="290c76f2-c8a9-4f22-a3e4-ca3012b92b19" providerId="ADAL" clId="{C042863F-4354-4619-A6E8-A1A40E8A71CC}" dt="2018-11-14T13:40:24.106" v="2013" actId="207"/>
        <pc:sldMkLst>
          <pc:docMk/>
          <pc:sldMk cId="2473550292" sldId="346"/>
        </pc:sldMkLst>
        <pc:spChg chg="mod">
          <ac:chgData name="BERGER Blandine" userId="290c76f2-c8a9-4f22-a3e4-ca3012b92b19" providerId="ADAL" clId="{C042863F-4354-4619-A6E8-A1A40E8A71CC}" dt="2018-11-14T13:39:03.999" v="1949" actId="20577"/>
          <ac:spMkLst>
            <pc:docMk/>
            <pc:sldMk cId="2473550292" sldId="346"/>
            <ac:spMk id="5" creationId="{00000000-0000-0000-0000-000000000000}"/>
          </ac:spMkLst>
        </pc:spChg>
        <pc:spChg chg="mod">
          <ac:chgData name="BERGER Blandine" userId="290c76f2-c8a9-4f22-a3e4-ca3012b92b19" providerId="ADAL" clId="{C042863F-4354-4619-A6E8-A1A40E8A71CC}" dt="2018-11-14T13:40:24.106" v="2013" actId="207"/>
          <ac:spMkLst>
            <pc:docMk/>
            <pc:sldMk cId="2473550292" sldId="346"/>
            <ac:spMk id="6" creationId="{00000000-0000-0000-0000-000000000000}"/>
          </ac:spMkLst>
        </pc:spChg>
      </pc:sldChg>
      <pc:sldChg chg="delSp modSp add">
        <pc:chgData name="BERGER Blandine" userId="290c76f2-c8a9-4f22-a3e4-ca3012b92b19" providerId="ADAL" clId="{C042863F-4354-4619-A6E8-A1A40E8A71CC}" dt="2018-11-14T13:44:56.626" v="2181"/>
        <pc:sldMkLst>
          <pc:docMk/>
          <pc:sldMk cId="743780853" sldId="347"/>
        </pc:sldMkLst>
        <pc:spChg chg="mod">
          <ac:chgData name="BERGER Blandine" userId="290c76f2-c8a9-4f22-a3e4-ca3012b92b19" providerId="ADAL" clId="{C042863F-4354-4619-A6E8-A1A40E8A71CC}" dt="2018-11-14T13:40:39.945" v="2016" actId="207"/>
          <ac:spMkLst>
            <pc:docMk/>
            <pc:sldMk cId="743780853" sldId="347"/>
            <ac:spMk id="6" creationId="{00000000-0000-0000-0000-000000000000}"/>
          </ac:spMkLst>
        </pc:spChg>
        <pc:picChg chg="del">
          <ac:chgData name="BERGER Blandine" userId="290c76f2-c8a9-4f22-a3e4-ca3012b92b19" providerId="ADAL" clId="{C042863F-4354-4619-A6E8-A1A40E8A71CC}" dt="2018-11-14T13:44:56.626" v="2181"/>
          <ac:picMkLst>
            <pc:docMk/>
            <pc:sldMk cId="743780853" sldId="347"/>
            <ac:picMk id="8" creationId="{86A71B5C-6503-4B0A-84AF-1BBC2C7DEE7B}"/>
          </ac:picMkLst>
        </pc:picChg>
      </pc:sldChg>
      <pc:sldChg chg="modSp add">
        <pc:chgData name="BERGER Blandine" userId="290c76f2-c8a9-4f22-a3e4-ca3012b92b19" providerId="ADAL" clId="{C042863F-4354-4619-A6E8-A1A40E8A71CC}" dt="2018-11-14T13:50:03.426" v="2773" actId="20577"/>
        <pc:sldMkLst>
          <pc:docMk/>
          <pc:sldMk cId="3044441881" sldId="348"/>
        </pc:sldMkLst>
        <pc:spChg chg="mod">
          <ac:chgData name="BERGER Blandine" userId="290c76f2-c8a9-4f22-a3e4-ca3012b92b19" providerId="ADAL" clId="{C042863F-4354-4619-A6E8-A1A40E8A71CC}" dt="2018-11-14T13:48:03.712" v="2287" actId="20577"/>
          <ac:spMkLst>
            <pc:docMk/>
            <pc:sldMk cId="3044441881" sldId="348"/>
            <ac:spMk id="5" creationId="{00000000-0000-0000-0000-000000000000}"/>
          </ac:spMkLst>
        </pc:spChg>
        <pc:spChg chg="mod">
          <ac:chgData name="BERGER Blandine" userId="290c76f2-c8a9-4f22-a3e4-ca3012b92b19" providerId="ADAL" clId="{C042863F-4354-4619-A6E8-A1A40E8A71CC}" dt="2018-11-14T13:50:03.426" v="2773" actId="20577"/>
          <ac:spMkLst>
            <pc:docMk/>
            <pc:sldMk cId="3044441881" sldId="348"/>
            <ac:spMk id="6" creationId="{00000000-0000-0000-0000-000000000000}"/>
          </ac:spMkLst>
        </pc:spChg>
      </pc:sldChg>
      <pc:sldChg chg="modSp add">
        <pc:chgData name="BERGER Blandine" userId="290c76f2-c8a9-4f22-a3e4-ca3012b92b19" providerId="ADAL" clId="{C042863F-4354-4619-A6E8-A1A40E8A71CC}" dt="2018-11-14T13:51:30.702" v="3128" actId="20577"/>
        <pc:sldMkLst>
          <pc:docMk/>
          <pc:sldMk cId="913696369" sldId="349"/>
        </pc:sldMkLst>
        <pc:spChg chg="mod">
          <ac:chgData name="BERGER Blandine" userId="290c76f2-c8a9-4f22-a3e4-ca3012b92b19" providerId="ADAL" clId="{C042863F-4354-4619-A6E8-A1A40E8A71CC}" dt="2018-11-14T13:51:30.702" v="3128" actId="20577"/>
          <ac:spMkLst>
            <pc:docMk/>
            <pc:sldMk cId="913696369" sldId="349"/>
            <ac:spMk id="6" creationId="{00000000-0000-0000-0000-000000000000}"/>
          </ac:spMkLst>
        </pc:spChg>
      </pc:sldChg>
      <pc:sldChg chg="modSp add">
        <pc:chgData name="BERGER Blandine" userId="290c76f2-c8a9-4f22-a3e4-ca3012b92b19" providerId="ADAL" clId="{C042863F-4354-4619-A6E8-A1A40E8A71CC}" dt="2018-11-14T13:52:47.666" v="3197" actId="207"/>
        <pc:sldMkLst>
          <pc:docMk/>
          <pc:sldMk cId="2531129054" sldId="350"/>
        </pc:sldMkLst>
        <pc:spChg chg="mod">
          <ac:chgData name="BERGER Blandine" userId="290c76f2-c8a9-4f22-a3e4-ca3012b92b19" providerId="ADAL" clId="{C042863F-4354-4619-A6E8-A1A40E8A71CC}" dt="2018-11-14T13:51:46.846" v="3170" actId="20577"/>
          <ac:spMkLst>
            <pc:docMk/>
            <pc:sldMk cId="2531129054" sldId="350"/>
            <ac:spMk id="5" creationId="{00000000-0000-0000-0000-000000000000}"/>
          </ac:spMkLst>
        </pc:spChg>
        <pc:spChg chg="mod">
          <ac:chgData name="BERGER Blandine" userId="290c76f2-c8a9-4f22-a3e4-ca3012b92b19" providerId="ADAL" clId="{C042863F-4354-4619-A6E8-A1A40E8A71CC}" dt="2018-11-14T13:52:47.666" v="3197" actId="207"/>
          <ac:spMkLst>
            <pc:docMk/>
            <pc:sldMk cId="2531129054" sldId="350"/>
            <ac:spMk id="6" creationId="{00000000-0000-0000-0000-000000000000}"/>
          </ac:spMkLst>
        </pc:spChg>
      </pc:sldChg>
      <pc:sldChg chg="modSp add">
        <pc:chgData name="BERGER Blandine" userId="290c76f2-c8a9-4f22-a3e4-ca3012b92b19" providerId="ADAL" clId="{C042863F-4354-4619-A6E8-A1A40E8A71CC}" dt="2018-11-14T14:03:09.450" v="3225" actId="207"/>
        <pc:sldMkLst>
          <pc:docMk/>
          <pc:sldMk cId="2604965240" sldId="351"/>
        </pc:sldMkLst>
        <pc:spChg chg="mod">
          <ac:chgData name="BERGER Blandine" userId="290c76f2-c8a9-4f22-a3e4-ca3012b92b19" providerId="ADAL" clId="{C042863F-4354-4619-A6E8-A1A40E8A71CC}" dt="2018-11-14T13:53:11.686" v="3202" actId="20577"/>
          <ac:spMkLst>
            <pc:docMk/>
            <pc:sldMk cId="2604965240" sldId="351"/>
            <ac:spMk id="5" creationId="{00000000-0000-0000-0000-000000000000}"/>
          </ac:spMkLst>
        </pc:spChg>
        <pc:spChg chg="mod">
          <ac:chgData name="BERGER Blandine" userId="290c76f2-c8a9-4f22-a3e4-ca3012b92b19" providerId="ADAL" clId="{C042863F-4354-4619-A6E8-A1A40E8A71CC}" dt="2018-11-14T14:03:09.450" v="3225" actId="207"/>
          <ac:spMkLst>
            <pc:docMk/>
            <pc:sldMk cId="2604965240" sldId="351"/>
            <ac:spMk id="6" creationId="{00000000-0000-0000-0000-000000000000}"/>
          </ac:spMkLst>
        </pc:spChg>
      </pc:sldChg>
      <pc:sldChg chg="modSp add">
        <pc:chgData name="BERGER Blandine" userId="290c76f2-c8a9-4f22-a3e4-ca3012b92b19" providerId="ADAL" clId="{C042863F-4354-4619-A6E8-A1A40E8A71CC}" dt="2018-11-14T14:03:56.908" v="3242" actId="113"/>
        <pc:sldMkLst>
          <pc:docMk/>
          <pc:sldMk cId="516059954" sldId="352"/>
        </pc:sldMkLst>
        <pc:spChg chg="mod">
          <ac:chgData name="BERGER Blandine" userId="290c76f2-c8a9-4f22-a3e4-ca3012b92b19" providerId="ADAL" clId="{C042863F-4354-4619-A6E8-A1A40E8A71CC}" dt="2018-11-14T14:03:56.908" v="3242" actId="113"/>
          <ac:spMkLst>
            <pc:docMk/>
            <pc:sldMk cId="516059954" sldId="352"/>
            <ac:spMk id="6" creationId="{00000000-0000-0000-0000-000000000000}"/>
          </ac:spMkLst>
        </pc:spChg>
      </pc:sldChg>
      <pc:sldChg chg="modSp add">
        <pc:chgData name="BERGER Blandine" userId="290c76f2-c8a9-4f22-a3e4-ca3012b92b19" providerId="ADAL" clId="{C042863F-4354-4619-A6E8-A1A40E8A71CC}" dt="2018-11-14T14:05:42.745" v="3260" actId="113"/>
        <pc:sldMkLst>
          <pc:docMk/>
          <pc:sldMk cId="1120149279" sldId="353"/>
        </pc:sldMkLst>
        <pc:spChg chg="mod">
          <ac:chgData name="BERGER Blandine" userId="290c76f2-c8a9-4f22-a3e4-ca3012b92b19" providerId="ADAL" clId="{C042863F-4354-4619-A6E8-A1A40E8A71CC}" dt="2018-11-14T14:05:42.745" v="3260" actId="113"/>
          <ac:spMkLst>
            <pc:docMk/>
            <pc:sldMk cId="1120149279" sldId="353"/>
            <ac:spMk id="6" creationId="{00000000-0000-0000-0000-000000000000}"/>
          </ac:spMkLst>
        </pc:spChg>
      </pc:sldChg>
      <pc:sldChg chg="delSp modSp add">
        <pc:chgData name="BERGER Blandine" userId="290c76f2-c8a9-4f22-a3e4-ca3012b92b19" providerId="ADAL" clId="{C042863F-4354-4619-A6E8-A1A40E8A71CC}" dt="2018-11-14T14:19:58.821" v="3366" actId="5793"/>
        <pc:sldMkLst>
          <pc:docMk/>
          <pc:sldMk cId="2235367625" sldId="354"/>
        </pc:sldMkLst>
        <pc:spChg chg="mod">
          <ac:chgData name="BERGER Blandine" userId="290c76f2-c8a9-4f22-a3e4-ca3012b92b19" providerId="ADAL" clId="{C042863F-4354-4619-A6E8-A1A40E8A71CC}" dt="2018-11-14T14:19:24.883" v="3326" actId="20577"/>
          <ac:spMkLst>
            <pc:docMk/>
            <pc:sldMk cId="2235367625" sldId="354"/>
            <ac:spMk id="5" creationId="{00000000-0000-0000-0000-000000000000}"/>
          </ac:spMkLst>
        </pc:spChg>
        <pc:spChg chg="mod">
          <ac:chgData name="BERGER Blandine" userId="290c76f2-c8a9-4f22-a3e4-ca3012b92b19" providerId="ADAL" clId="{C042863F-4354-4619-A6E8-A1A40E8A71CC}" dt="2018-11-14T14:19:58.821" v="3366" actId="5793"/>
          <ac:spMkLst>
            <pc:docMk/>
            <pc:sldMk cId="2235367625" sldId="354"/>
            <ac:spMk id="6" creationId="{00000000-0000-0000-0000-000000000000}"/>
          </ac:spMkLst>
        </pc:spChg>
        <pc:picChg chg="del">
          <ac:chgData name="BERGER Blandine" userId="290c76f2-c8a9-4f22-a3e4-ca3012b92b19" providerId="ADAL" clId="{C042863F-4354-4619-A6E8-A1A40E8A71CC}" dt="2018-11-14T14:19:26.819" v="3328" actId="478"/>
          <ac:picMkLst>
            <pc:docMk/>
            <pc:sldMk cId="2235367625" sldId="354"/>
            <ac:picMk id="9" creationId="{BE09C1D1-B18D-45AE-9353-123EA6E5415D}"/>
          </ac:picMkLst>
        </pc:picChg>
        <pc:picChg chg="del">
          <ac:chgData name="BERGER Blandine" userId="290c76f2-c8a9-4f22-a3e4-ca3012b92b19" providerId="ADAL" clId="{C042863F-4354-4619-A6E8-A1A40E8A71CC}" dt="2018-11-14T14:19:27.613" v="3329" actId="478"/>
          <ac:picMkLst>
            <pc:docMk/>
            <pc:sldMk cId="2235367625" sldId="354"/>
            <ac:picMk id="10" creationId="{00000000-0000-0000-0000-000000000000}"/>
          </ac:picMkLst>
        </pc:picChg>
        <pc:picChg chg="del">
          <ac:chgData name="BERGER Blandine" userId="290c76f2-c8a9-4f22-a3e4-ca3012b92b19" providerId="ADAL" clId="{C042863F-4354-4619-A6E8-A1A40E8A71CC}" dt="2018-11-14T14:19:25.584" v="3327" actId="478"/>
          <ac:picMkLst>
            <pc:docMk/>
            <pc:sldMk cId="2235367625" sldId="354"/>
            <ac:picMk id="11" creationId="{5201644B-186D-4CD8-AAA3-81C7C3D3D3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87F9A-5579-D847-89E4-BDD5011BAD3A}" type="datetimeFigureOut">
              <a:rPr lang="fr-FR" smtClean="0"/>
              <a:t>06/12/2018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5E736-1CAB-A441-8D73-A6ABBCEE1796}" type="slidenum">
              <a:rPr lang="fr-FR" smtClean="0"/>
              <a:t>‹N°›</a:t>
            </a:fld>
            <a:endParaRPr lang="fr-FR"/>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130310" y="4330161"/>
            <a:ext cx="883380" cy="273844"/>
          </a:xfrm>
        </p:spPr>
        <p:txBody>
          <a:bodyPr/>
          <a:lstStyle>
            <a:lvl1pPr algn="ctr">
              <a:defRPr b="1">
                <a:solidFill>
                  <a:schemeClr val="tx1"/>
                </a:solidFill>
              </a:defRPr>
            </a:lvl1pPr>
          </a:lstStyle>
          <a:p>
            <a:r>
              <a:rPr lang="fr-FR"/>
              <a:t>15 novembre 2018</a:t>
            </a:r>
            <a:endParaRPr lang="fr-FR" dirty="0"/>
          </a:p>
        </p:txBody>
      </p:sp>
      <p:sp>
        <p:nvSpPr>
          <p:cNvPr id="3" name="Footer Placeholder 2"/>
          <p:cNvSpPr>
            <a:spLocks noGrp="1"/>
          </p:cNvSpPr>
          <p:nvPr>
            <p:ph type="ftr" sz="quarter" idx="11"/>
          </p:nvPr>
        </p:nvSpPr>
        <p:spPr>
          <a:xfrm>
            <a:off x="2308860" y="3678174"/>
            <a:ext cx="4526280" cy="273844"/>
          </a:xfrm>
        </p:spPr>
        <p:txBody>
          <a:bodyPr/>
          <a:lstStyle>
            <a:lvl1pPr algn="ctr">
              <a:defRPr sz="1600" b="1">
                <a:solidFill>
                  <a:schemeClr val="tx1"/>
                </a:solidFill>
              </a:defRPr>
            </a:lvl1pPr>
          </a:lstStyle>
          <a:p>
            <a:r>
              <a:rPr lang="fr-FR"/>
              <a:t>Conférence du 15 novembre 2018 - Loi ELAN : urbanisme / immobilier / logement, que retenir ?</a:t>
            </a:r>
            <a:endParaRPr lang="fr-FR" dirty="0"/>
          </a:p>
        </p:txBody>
      </p:sp>
      <p:sp>
        <p:nvSpPr>
          <p:cNvPr id="6" name="Espace réservé du texte 5"/>
          <p:cNvSpPr>
            <a:spLocks noGrp="1"/>
          </p:cNvSpPr>
          <p:nvPr>
            <p:ph type="body" sz="quarter" idx="12"/>
          </p:nvPr>
        </p:nvSpPr>
        <p:spPr>
          <a:xfrm>
            <a:off x="2812257" y="4037140"/>
            <a:ext cx="3519487" cy="152349"/>
          </a:xfrm>
        </p:spPr>
        <p:txBody>
          <a:bodyPr>
            <a:spAutoFit/>
          </a:bodyPr>
          <a:lstStyle>
            <a:lvl1pPr marL="0" indent="0" algn="ctr">
              <a:buFontTx/>
              <a:buNone/>
              <a:defRPr sz="1100"/>
            </a:lvl1pPr>
          </a:lstStyle>
          <a:p>
            <a:pPr lvl="0"/>
            <a:r>
              <a:rPr lang="fr-FR"/>
              <a:t>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5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2688" y="841772"/>
            <a:ext cx="4510134" cy="415498"/>
          </a:xfrm>
        </p:spPr>
        <p:txBody>
          <a:bodyPr wrap="square" anchor="t" anchorCtr="0">
            <a:spAutoFit/>
          </a:bodyPr>
          <a:lstStyle>
            <a:lvl1pPr marL="0" indent="0" algn="l">
              <a:buFontTx/>
              <a:buNone/>
              <a:defRPr sz="3000" b="0"/>
            </a:lvl1pPr>
          </a:lstStyle>
          <a:p>
            <a:r>
              <a:rPr lang="fr-FR"/>
              <a:t>Modifiez le style du titre</a:t>
            </a:r>
            <a:endParaRPr lang="en-US" dirty="0"/>
          </a:p>
        </p:txBody>
      </p:sp>
      <p:sp>
        <p:nvSpPr>
          <p:cNvPr id="3" name="Subtitle 2"/>
          <p:cNvSpPr>
            <a:spLocks noGrp="1"/>
          </p:cNvSpPr>
          <p:nvPr>
            <p:ph type="subTitle" idx="1"/>
          </p:nvPr>
        </p:nvSpPr>
        <p:spPr>
          <a:xfrm>
            <a:off x="4352688" y="1257270"/>
            <a:ext cx="4510134" cy="680356"/>
          </a:xfrm>
        </p:spPr>
        <p:txBody>
          <a:bodyPr wrap="square" tIns="180000" anchor="t" anchorCtr="0">
            <a:spAutoFit/>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15 novembre 2018</a:t>
            </a:r>
          </a:p>
        </p:txBody>
      </p:sp>
      <p:sp>
        <p:nvSpPr>
          <p:cNvPr id="5" name="Footer Placeholder 4"/>
          <p:cNvSpPr>
            <a:spLocks noGrp="1"/>
          </p:cNvSpPr>
          <p:nvPr>
            <p:ph type="ftr" sz="quarter" idx="11"/>
          </p:nvPr>
        </p:nvSpPr>
        <p:spPr/>
        <p:txBody>
          <a:bodyPr/>
          <a:lstStyle/>
          <a:p>
            <a:r>
              <a:rPr lang="fr-FR"/>
              <a:t>Conférence du 15 novembre 2018 - Loi ELAN : urbanisme / immobilier / logement, que retenir ?</a:t>
            </a:r>
          </a:p>
        </p:txBody>
      </p:sp>
      <p:sp>
        <p:nvSpPr>
          <p:cNvPr id="6" name="Slide Number Placeholder 5"/>
          <p:cNvSpPr>
            <a:spLocks noGrp="1"/>
          </p:cNvSpPr>
          <p:nvPr>
            <p:ph type="sldNum" sz="quarter" idx="12"/>
          </p:nvPr>
        </p:nvSpPr>
        <p:spPr/>
        <p:txBody>
          <a:bodyPr/>
          <a:lstStyle/>
          <a:p>
            <a:fld id="{7EAD3107-5691-8C4F-809D-CE7436CC517D}" type="slidenum">
              <a:rPr lang="fr-FR" smtClean="0"/>
              <a:t>‹N°›</a:t>
            </a:fld>
            <a:endParaRPr lang="fr-FR"/>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7"/>
          </a:xfrm>
          <a:prstGeom prst="rect">
            <a:avLst/>
          </a:prstGeom>
        </p:spPr>
      </p:pic>
      <p:pic>
        <p:nvPicPr>
          <p:cNvPr id="9" name="Imag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0530" y="559382"/>
            <a:ext cx="1769110" cy="24921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6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2688" y="841772"/>
            <a:ext cx="4510134" cy="415498"/>
          </a:xfrm>
        </p:spPr>
        <p:txBody>
          <a:bodyPr wrap="square" anchor="t" anchorCtr="0">
            <a:spAutoFit/>
          </a:bodyPr>
          <a:lstStyle>
            <a:lvl1pPr marL="0" indent="0" algn="l">
              <a:buFontTx/>
              <a:buNone/>
              <a:defRPr sz="3000" b="0"/>
            </a:lvl1pPr>
          </a:lstStyle>
          <a:p>
            <a:r>
              <a:rPr lang="fr-FR"/>
              <a:t>Modifiez le style du titre</a:t>
            </a:r>
            <a:endParaRPr lang="en-US" dirty="0"/>
          </a:p>
        </p:txBody>
      </p:sp>
      <p:sp>
        <p:nvSpPr>
          <p:cNvPr id="3" name="Subtitle 2"/>
          <p:cNvSpPr>
            <a:spLocks noGrp="1"/>
          </p:cNvSpPr>
          <p:nvPr>
            <p:ph type="subTitle" idx="1"/>
          </p:nvPr>
        </p:nvSpPr>
        <p:spPr>
          <a:xfrm>
            <a:off x="4352688" y="1257270"/>
            <a:ext cx="4510134" cy="680356"/>
          </a:xfrm>
        </p:spPr>
        <p:txBody>
          <a:bodyPr wrap="square" tIns="180000" anchor="t" anchorCtr="0">
            <a:spAutoFit/>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15 novembre 2018</a:t>
            </a:r>
          </a:p>
        </p:txBody>
      </p:sp>
      <p:sp>
        <p:nvSpPr>
          <p:cNvPr id="5" name="Footer Placeholder 4"/>
          <p:cNvSpPr>
            <a:spLocks noGrp="1"/>
          </p:cNvSpPr>
          <p:nvPr>
            <p:ph type="ftr" sz="quarter" idx="11"/>
          </p:nvPr>
        </p:nvSpPr>
        <p:spPr/>
        <p:txBody>
          <a:bodyPr/>
          <a:lstStyle/>
          <a:p>
            <a:r>
              <a:rPr lang="fr-FR"/>
              <a:t>Conférence du 15 novembre 2018 - Loi ELAN : urbanisme / immobilier / logement, que retenir ?</a:t>
            </a:r>
          </a:p>
        </p:txBody>
      </p:sp>
      <p:sp>
        <p:nvSpPr>
          <p:cNvPr id="6" name="Slide Number Placeholder 5"/>
          <p:cNvSpPr>
            <a:spLocks noGrp="1"/>
          </p:cNvSpPr>
          <p:nvPr>
            <p:ph type="sldNum" sz="quarter" idx="12"/>
          </p:nvPr>
        </p:nvSpPr>
        <p:spPr/>
        <p:txBody>
          <a:bodyPr/>
          <a:lstStyle/>
          <a:p>
            <a:fld id="{7EAD3107-5691-8C4F-809D-CE7436CC517D}" type="slidenum">
              <a:rPr lang="fr-FR" smtClean="0"/>
              <a:t>‹N°›</a:t>
            </a:fld>
            <a:endParaRPr lang="fr-FR"/>
          </a:p>
        </p:txBody>
      </p:sp>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7"/>
          </a:xfrm>
          <a:prstGeom prst="rect">
            <a:avLst/>
          </a:prstGeom>
        </p:spPr>
      </p:pic>
      <p:pic>
        <p:nvPicPr>
          <p:cNvPr id="7" name="Imag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4322" y="1036044"/>
            <a:ext cx="1766147" cy="249216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7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2688" y="841772"/>
            <a:ext cx="4510134" cy="415498"/>
          </a:xfrm>
        </p:spPr>
        <p:txBody>
          <a:bodyPr wrap="square" anchor="t" anchorCtr="0">
            <a:spAutoFit/>
          </a:bodyPr>
          <a:lstStyle>
            <a:lvl1pPr marL="0" indent="0" algn="l">
              <a:buFontTx/>
              <a:buNone/>
              <a:defRPr sz="3000" b="0"/>
            </a:lvl1pPr>
          </a:lstStyle>
          <a:p>
            <a:r>
              <a:rPr lang="fr-FR"/>
              <a:t>Modifiez le style du titre</a:t>
            </a:r>
            <a:endParaRPr lang="en-US" dirty="0"/>
          </a:p>
        </p:txBody>
      </p:sp>
      <p:sp>
        <p:nvSpPr>
          <p:cNvPr id="3" name="Subtitle 2"/>
          <p:cNvSpPr>
            <a:spLocks noGrp="1"/>
          </p:cNvSpPr>
          <p:nvPr>
            <p:ph type="subTitle" idx="1"/>
          </p:nvPr>
        </p:nvSpPr>
        <p:spPr>
          <a:xfrm>
            <a:off x="4352688" y="1257270"/>
            <a:ext cx="4510134" cy="680356"/>
          </a:xfrm>
        </p:spPr>
        <p:txBody>
          <a:bodyPr wrap="square" tIns="180000" anchor="t" anchorCtr="0">
            <a:spAutoFit/>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15 novembre 2018</a:t>
            </a:r>
          </a:p>
        </p:txBody>
      </p:sp>
      <p:sp>
        <p:nvSpPr>
          <p:cNvPr id="5" name="Footer Placeholder 4"/>
          <p:cNvSpPr>
            <a:spLocks noGrp="1"/>
          </p:cNvSpPr>
          <p:nvPr>
            <p:ph type="ftr" sz="quarter" idx="11"/>
          </p:nvPr>
        </p:nvSpPr>
        <p:spPr/>
        <p:txBody>
          <a:bodyPr/>
          <a:lstStyle/>
          <a:p>
            <a:r>
              <a:rPr lang="fr-FR"/>
              <a:t>Conférence du 15 novembre 2018 - Loi ELAN : urbanisme / immobilier / logement, que retenir ?</a:t>
            </a:r>
          </a:p>
        </p:txBody>
      </p:sp>
      <p:sp>
        <p:nvSpPr>
          <p:cNvPr id="6" name="Slide Number Placeholder 5"/>
          <p:cNvSpPr>
            <a:spLocks noGrp="1"/>
          </p:cNvSpPr>
          <p:nvPr>
            <p:ph type="sldNum" sz="quarter" idx="12"/>
          </p:nvPr>
        </p:nvSpPr>
        <p:spPr/>
        <p:txBody>
          <a:bodyPr/>
          <a:lstStyle/>
          <a:p>
            <a:fld id="{7EAD3107-5691-8C4F-809D-CE7436CC517D}" type="slidenum">
              <a:rPr lang="fr-FR" smtClean="0"/>
              <a:t>‹N°›</a:t>
            </a:fld>
            <a:endParaRPr lang="fr-FR"/>
          </a:p>
        </p:txBody>
      </p:sp>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7"/>
          </a:xfrm>
          <a:prstGeom prst="rect">
            <a:avLst/>
          </a:prstGeom>
        </p:spPr>
      </p:pic>
      <p:pic>
        <p:nvPicPr>
          <p:cNvPr id="7" name="Imag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622" y="623841"/>
            <a:ext cx="1862105" cy="262756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8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933" y="841772"/>
            <a:ext cx="4510134" cy="415498"/>
          </a:xfrm>
        </p:spPr>
        <p:txBody>
          <a:bodyPr wrap="square" anchor="t" anchorCtr="0">
            <a:spAutoFit/>
          </a:bodyPr>
          <a:lstStyle>
            <a:lvl1pPr marL="0" indent="0" algn="l">
              <a:buFontTx/>
              <a:buNone/>
              <a:defRPr sz="3000" b="0"/>
            </a:lvl1pPr>
          </a:lstStyle>
          <a:p>
            <a:r>
              <a:rPr lang="fr-FR"/>
              <a:t>Modifiez le style du titre</a:t>
            </a:r>
            <a:endParaRPr lang="en-US" dirty="0"/>
          </a:p>
        </p:txBody>
      </p:sp>
      <p:sp>
        <p:nvSpPr>
          <p:cNvPr id="3" name="Subtitle 2"/>
          <p:cNvSpPr>
            <a:spLocks noGrp="1"/>
          </p:cNvSpPr>
          <p:nvPr>
            <p:ph type="subTitle" idx="1"/>
          </p:nvPr>
        </p:nvSpPr>
        <p:spPr>
          <a:xfrm>
            <a:off x="2316933" y="1257270"/>
            <a:ext cx="4510134" cy="680356"/>
          </a:xfrm>
        </p:spPr>
        <p:txBody>
          <a:bodyPr wrap="square" tIns="180000" anchor="t" anchorCtr="0">
            <a:spAutoFit/>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fr-FR"/>
              <a:t>15 novembre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AD3107-5691-8C4F-809D-CE7436CC517D}" type="slidenum">
              <a:rPr lang="fr-FR" smtClean="0"/>
              <a:pPr/>
              <a:t>‹N°›</a:t>
            </a:fld>
            <a:endParaRPr lang="fr-FR"/>
          </a:p>
        </p:txBody>
      </p:sp>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6"/>
          </a:xfrm>
          <a:prstGeom prst="rect">
            <a:avLst/>
          </a:prstGeom>
        </p:spPr>
      </p:pic>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1372" y="688903"/>
            <a:ext cx="1725561" cy="243081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0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2688" y="841772"/>
            <a:ext cx="4510134" cy="415498"/>
          </a:xfrm>
        </p:spPr>
        <p:txBody>
          <a:bodyPr wrap="square" anchor="t" anchorCtr="0">
            <a:spAutoFit/>
          </a:bodyPr>
          <a:lstStyle>
            <a:lvl1pPr marL="0" indent="0" algn="l">
              <a:buFontTx/>
              <a:buNone/>
              <a:defRPr sz="3000" b="0"/>
            </a:lvl1pPr>
          </a:lstStyle>
          <a:p>
            <a:r>
              <a:rPr lang="fr-FR"/>
              <a:t>Modifiez le style du titre</a:t>
            </a:r>
            <a:endParaRPr lang="en-US" dirty="0"/>
          </a:p>
        </p:txBody>
      </p:sp>
      <p:sp>
        <p:nvSpPr>
          <p:cNvPr id="3" name="Subtitle 2"/>
          <p:cNvSpPr>
            <a:spLocks noGrp="1"/>
          </p:cNvSpPr>
          <p:nvPr>
            <p:ph type="subTitle" idx="1"/>
          </p:nvPr>
        </p:nvSpPr>
        <p:spPr>
          <a:xfrm>
            <a:off x="4352688" y="1257270"/>
            <a:ext cx="4510134" cy="680356"/>
          </a:xfrm>
        </p:spPr>
        <p:txBody>
          <a:bodyPr wrap="square" tIns="180000" anchor="t" anchorCtr="0">
            <a:spAutoFit/>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15 novembre 2018</a:t>
            </a:r>
          </a:p>
        </p:txBody>
      </p:sp>
      <p:sp>
        <p:nvSpPr>
          <p:cNvPr id="5" name="Footer Placeholder 4"/>
          <p:cNvSpPr>
            <a:spLocks noGrp="1"/>
          </p:cNvSpPr>
          <p:nvPr>
            <p:ph type="ftr" sz="quarter" idx="11"/>
          </p:nvPr>
        </p:nvSpPr>
        <p:spPr/>
        <p:txBody>
          <a:bodyPr/>
          <a:lstStyle/>
          <a:p>
            <a:r>
              <a:rPr lang="fr-FR"/>
              <a:t>Conférence du 15 novembre 2018 - Loi ELAN : urbanisme / immobilier / logement, que retenir ?</a:t>
            </a:r>
          </a:p>
        </p:txBody>
      </p:sp>
      <p:sp>
        <p:nvSpPr>
          <p:cNvPr id="6" name="Slide Number Placeholder 5"/>
          <p:cNvSpPr>
            <a:spLocks noGrp="1"/>
          </p:cNvSpPr>
          <p:nvPr>
            <p:ph type="sldNum" sz="quarter" idx="12"/>
          </p:nvPr>
        </p:nvSpPr>
        <p:spPr/>
        <p:txBody>
          <a:bodyPr/>
          <a:lstStyle/>
          <a:p>
            <a:fld id="{7EAD3107-5691-8C4F-809D-CE7436CC517D}" type="slidenum">
              <a:rPr lang="fr-FR" smtClean="0"/>
              <a:t>‹N°›</a:t>
            </a:fld>
            <a:endParaRPr lang="fr-FR"/>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7"/>
          </a:xfrm>
          <a:prstGeom prst="rect">
            <a:avLst/>
          </a:prstGeom>
        </p:spPr>
      </p:pic>
      <p:pic>
        <p:nvPicPr>
          <p:cNvPr id="9" name="Imag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8673" y="501162"/>
            <a:ext cx="1579066" cy="219903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_simple">
    <p:spTree>
      <p:nvGrpSpPr>
        <p:cNvPr id="1" name=""/>
        <p:cNvGrpSpPr/>
        <p:nvPr/>
      </p:nvGrpSpPr>
      <p:grpSpPr>
        <a:xfrm>
          <a:off x="0" y="0"/>
          <a:ext cx="0" cy="0"/>
          <a:chOff x="0" y="0"/>
          <a:chExt cx="0" cy="0"/>
        </a:xfrm>
      </p:grpSpPr>
      <p:sp>
        <p:nvSpPr>
          <p:cNvPr id="13" name="Espace réservé du contenu 12"/>
          <p:cNvSpPr>
            <a:spLocks noGrp="1"/>
          </p:cNvSpPr>
          <p:nvPr>
            <p:ph sz="quarter" idx="14"/>
          </p:nvPr>
        </p:nvSpPr>
        <p:spPr>
          <a:xfrm>
            <a:off x="628650" y="1079500"/>
            <a:ext cx="7886700" cy="325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Rectangle 6"/>
          <p:cNvSpPr/>
          <p:nvPr userDrawn="1"/>
        </p:nvSpPr>
        <p:spPr>
          <a:xfrm>
            <a:off x="0" y="4672584"/>
            <a:ext cx="9144000" cy="470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ate Placeholder 3"/>
          <p:cNvSpPr>
            <a:spLocks noGrp="1"/>
          </p:cNvSpPr>
          <p:nvPr>
            <p:ph type="dt" sz="half" idx="10"/>
          </p:nvPr>
        </p:nvSpPr>
        <p:spPr/>
        <p:txBody>
          <a:bodyPr/>
          <a:lstStyle>
            <a:lvl1pPr>
              <a:defRPr>
                <a:solidFill>
                  <a:schemeClr val="bg1"/>
                </a:solidFill>
              </a:defRPr>
            </a:lvl1pPr>
          </a:lstStyle>
          <a:p>
            <a:r>
              <a:rPr lang="fr-FR"/>
              <a:t>15 novembre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AD3107-5691-8C4F-809D-CE7436CC517D}" type="slidenum">
              <a:rPr lang="fr-FR" smtClean="0"/>
              <a:pPr/>
              <a:t>‹N°›</a:t>
            </a:fld>
            <a:endParaRPr lang="fr-FR"/>
          </a:p>
        </p:txBody>
      </p:sp>
      <p:sp>
        <p:nvSpPr>
          <p:cNvPr id="2" name="Title 1"/>
          <p:cNvSpPr>
            <a:spLocks noGrp="1"/>
          </p:cNvSpPr>
          <p:nvPr>
            <p:ph type="title"/>
          </p:nvPr>
        </p:nvSpPr>
        <p:spPr>
          <a:xfrm>
            <a:off x="628650" y="273844"/>
            <a:ext cx="7886700" cy="221599"/>
          </a:xfrm>
        </p:spPr>
        <p:txBody>
          <a:bodyPr>
            <a:spAutoFit/>
          </a:bodyPr>
          <a:lstStyle>
            <a:lvl1pPr marL="180975" indent="-173038">
              <a:buFontTx/>
              <a:buNone/>
              <a:tabLst/>
              <a:defRPr/>
            </a:lvl1pPr>
          </a:lstStyle>
          <a:p>
            <a:r>
              <a:rPr lang="fr-FR"/>
              <a:t>Modifiez le style du titre</a:t>
            </a:r>
            <a:endParaRPr lang="en-US" dirty="0"/>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906" y="4740439"/>
            <a:ext cx="1111394" cy="324000"/>
          </a:xfrm>
          <a:prstGeom prst="rect">
            <a:avLst/>
          </a:prstGeom>
        </p:spPr>
      </p:pic>
      <p:sp>
        <p:nvSpPr>
          <p:cNvPr id="11" name="Espace réservé du texte 10"/>
          <p:cNvSpPr>
            <a:spLocks noGrp="1"/>
          </p:cNvSpPr>
          <p:nvPr>
            <p:ph type="body" sz="quarter" idx="13"/>
          </p:nvPr>
        </p:nvSpPr>
        <p:spPr>
          <a:xfrm>
            <a:off x="628650" y="499103"/>
            <a:ext cx="7886700" cy="243228"/>
          </a:xfrm>
        </p:spPr>
        <p:txBody>
          <a:bodyPr tIns="90000">
            <a:spAutoFit/>
          </a:bodyPr>
          <a:lstStyle>
            <a:lvl1pPr marL="11112" indent="0">
              <a:buFontTx/>
              <a:buNone/>
              <a:defRPr sz="1100">
                <a:solidFill>
                  <a:srgbClr val="000000"/>
                </a:solidFill>
              </a:defRPr>
            </a:lvl1pPr>
          </a:lstStyle>
          <a:p>
            <a:pPr lvl="0"/>
            <a:r>
              <a:rPr lang="fr-FR"/>
              <a:t>Modifier les styles du texte du masque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_simple_2 colonnes_texte_continu">
    <p:spTree>
      <p:nvGrpSpPr>
        <p:cNvPr id="1" name=""/>
        <p:cNvGrpSpPr/>
        <p:nvPr/>
      </p:nvGrpSpPr>
      <p:grpSpPr>
        <a:xfrm>
          <a:off x="0" y="0"/>
          <a:ext cx="0" cy="0"/>
          <a:chOff x="0" y="0"/>
          <a:chExt cx="0" cy="0"/>
        </a:xfrm>
      </p:grpSpPr>
      <p:sp>
        <p:nvSpPr>
          <p:cNvPr id="7" name="Rectangle 6"/>
          <p:cNvSpPr/>
          <p:nvPr userDrawn="1"/>
        </p:nvSpPr>
        <p:spPr>
          <a:xfrm>
            <a:off x="0" y="4672584"/>
            <a:ext cx="9144000" cy="470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ate Placeholder 3"/>
          <p:cNvSpPr>
            <a:spLocks noGrp="1"/>
          </p:cNvSpPr>
          <p:nvPr>
            <p:ph type="dt" sz="half" idx="10"/>
          </p:nvPr>
        </p:nvSpPr>
        <p:spPr/>
        <p:txBody>
          <a:bodyPr/>
          <a:lstStyle>
            <a:lvl1pPr>
              <a:defRPr>
                <a:solidFill>
                  <a:schemeClr val="bg1"/>
                </a:solidFill>
              </a:defRPr>
            </a:lvl1pPr>
          </a:lstStyle>
          <a:p>
            <a:r>
              <a:rPr lang="fr-FR"/>
              <a:t>15 novembre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AD3107-5691-8C4F-809D-CE7436CC517D}" type="slidenum">
              <a:rPr lang="fr-FR" smtClean="0"/>
              <a:pPr/>
              <a:t>‹N°›</a:t>
            </a:fld>
            <a:endParaRPr lang="fr-FR"/>
          </a:p>
        </p:txBody>
      </p:sp>
      <p:sp>
        <p:nvSpPr>
          <p:cNvPr id="2" name="Title 1"/>
          <p:cNvSpPr>
            <a:spLocks noGrp="1"/>
          </p:cNvSpPr>
          <p:nvPr>
            <p:ph type="title"/>
          </p:nvPr>
        </p:nvSpPr>
        <p:spPr>
          <a:xfrm>
            <a:off x="628650" y="273844"/>
            <a:ext cx="7886700" cy="221599"/>
          </a:xfrm>
        </p:spPr>
        <p:txBody>
          <a:bodyPr>
            <a:spAutoFit/>
          </a:bodyPr>
          <a:lstStyle>
            <a:lvl1pPr marL="0" indent="0">
              <a:buFontTx/>
              <a:buNone/>
              <a:tabLst/>
              <a:defRPr/>
            </a:lvl1pPr>
          </a:lstStyle>
          <a:p>
            <a:r>
              <a:rPr lang="fr-FR"/>
              <a:t>Modifiez le style du titre</a:t>
            </a:r>
            <a:endParaRPr lang="en-US" dirty="0"/>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906" y="4740439"/>
            <a:ext cx="1111394" cy="324000"/>
          </a:xfrm>
          <a:prstGeom prst="rect">
            <a:avLst/>
          </a:prstGeom>
        </p:spPr>
      </p:pic>
      <p:sp>
        <p:nvSpPr>
          <p:cNvPr id="11" name="Espace réservé du texte 10"/>
          <p:cNvSpPr>
            <a:spLocks noGrp="1"/>
          </p:cNvSpPr>
          <p:nvPr>
            <p:ph type="body" sz="quarter" idx="13"/>
          </p:nvPr>
        </p:nvSpPr>
        <p:spPr>
          <a:xfrm>
            <a:off x="628650" y="499103"/>
            <a:ext cx="7886700" cy="243228"/>
          </a:xfrm>
        </p:spPr>
        <p:txBody>
          <a:bodyPr tIns="90000">
            <a:spAutoFit/>
          </a:bodyPr>
          <a:lstStyle>
            <a:lvl1pPr marL="11112" indent="0">
              <a:buFontTx/>
              <a:buNone/>
              <a:defRPr sz="1100">
                <a:solidFill>
                  <a:srgbClr val="000000"/>
                </a:solidFill>
              </a:defRPr>
            </a:lvl1pPr>
          </a:lstStyle>
          <a:p>
            <a:pPr lvl="0"/>
            <a:r>
              <a:rPr lang="fr-FR"/>
              <a:t>Modifier les styles du texte du masque</a:t>
            </a:r>
          </a:p>
        </p:txBody>
      </p:sp>
      <p:sp>
        <p:nvSpPr>
          <p:cNvPr id="10" name="Espace réservé du contenu 12"/>
          <p:cNvSpPr>
            <a:spLocks noGrp="1"/>
          </p:cNvSpPr>
          <p:nvPr>
            <p:ph sz="quarter" idx="14"/>
          </p:nvPr>
        </p:nvSpPr>
        <p:spPr>
          <a:xfrm>
            <a:off x="628650" y="1079500"/>
            <a:ext cx="7886700" cy="3254375"/>
          </a:xfrm>
        </p:spPr>
        <p:txBody>
          <a:bodyPr numCol="2"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_2 colonnes">
    <p:spTree>
      <p:nvGrpSpPr>
        <p:cNvPr id="1" name=""/>
        <p:cNvGrpSpPr/>
        <p:nvPr/>
      </p:nvGrpSpPr>
      <p:grpSpPr>
        <a:xfrm>
          <a:off x="0" y="0"/>
          <a:ext cx="0" cy="0"/>
          <a:chOff x="0" y="0"/>
          <a:chExt cx="0" cy="0"/>
        </a:xfrm>
      </p:grpSpPr>
      <p:sp>
        <p:nvSpPr>
          <p:cNvPr id="14" name="Espace réservé du contenu 13"/>
          <p:cNvSpPr>
            <a:spLocks noGrp="1"/>
          </p:cNvSpPr>
          <p:nvPr>
            <p:ph sz="quarter" idx="16"/>
          </p:nvPr>
        </p:nvSpPr>
        <p:spPr>
          <a:xfrm>
            <a:off x="4914900" y="1079500"/>
            <a:ext cx="3600450" cy="325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contenu 11"/>
          <p:cNvSpPr>
            <a:spLocks noGrp="1"/>
          </p:cNvSpPr>
          <p:nvPr>
            <p:ph sz="quarter" idx="15"/>
          </p:nvPr>
        </p:nvSpPr>
        <p:spPr>
          <a:xfrm>
            <a:off x="628650" y="1079500"/>
            <a:ext cx="3600450" cy="325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p:nvPr userDrawn="1"/>
        </p:nvSpPr>
        <p:spPr>
          <a:xfrm>
            <a:off x="0" y="4672584"/>
            <a:ext cx="9144000" cy="470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ate Placeholder 3"/>
          <p:cNvSpPr>
            <a:spLocks noGrp="1"/>
          </p:cNvSpPr>
          <p:nvPr>
            <p:ph type="dt" sz="half" idx="10"/>
          </p:nvPr>
        </p:nvSpPr>
        <p:spPr/>
        <p:txBody>
          <a:bodyPr/>
          <a:lstStyle>
            <a:lvl1pPr>
              <a:defRPr>
                <a:solidFill>
                  <a:schemeClr val="bg1"/>
                </a:solidFill>
              </a:defRPr>
            </a:lvl1pPr>
          </a:lstStyle>
          <a:p>
            <a:r>
              <a:rPr lang="fr-FR"/>
              <a:t>15 novembre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025BBAD-B075-BB4A-AB90-FF9453620D07}" type="slidenum">
              <a:rPr lang="fr-FR" smtClean="0"/>
              <a:pPr/>
              <a:t>‹N°›</a:t>
            </a:fld>
            <a:endParaRPr lang="fr-FR" dirty="0"/>
          </a:p>
        </p:txBody>
      </p:sp>
      <p:sp>
        <p:nvSpPr>
          <p:cNvPr id="2" name="Title 1"/>
          <p:cNvSpPr>
            <a:spLocks noGrp="1"/>
          </p:cNvSpPr>
          <p:nvPr>
            <p:ph type="title"/>
          </p:nvPr>
        </p:nvSpPr>
        <p:spPr>
          <a:xfrm>
            <a:off x="628650" y="273844"/>
            <a:ext cx="7886700" cy="221599"/>
          </a:xfrm>
        </p:spPr>
        <p:txBody>
          <a:bodyPr>
            <a:spAutoFit/>
          </a:bodyPr>
          <a:lstStyle>
            <a:lvl1pPr marL="180975" indent="-173038">
              <a:buFontTx/>
              <a:buNone/>
              <a:tabLst/>
              <a:defRPr/>
            </a:lvl1pPr>
          </a:lstStyle>
          <a:p>
            <a:r>
              <a:rPr lang="fr-FR"/>
              <a:t>Modifiez le style du titre</a:t>
            </a:r>
            <a:endParaRPr lang="en-US" dirty="0"/>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906" y="4740439"/>
            <a:ext cx="1111394" cy="324000"/>
          </a:xfrm>
          <a:prstGeom prst="rect">
            <a:avLst/>
          </a:prstGeom>
        </p:spPr>
      </p:pic>
      <p:sp>
        <p:nvSpPr>
          <p:cNvPr id="11" name="Espace réservé du texte 10"/>
          <p:cNvSpPr>
            <a:spLocks noGrp="1"/>
          </p:cNvSpPr>
          <p:nvPr>
            <p:ph type="body" sz="quarter" idx="13"/>
          </p:nvPr>
        </p:nvSpPr>
        <p:spPr>
          <a:xfrm>
            <a:off x="628650" y="499103"/>
            <a:ext cx="7886700" cy="243228"/>
          </a:xfrm>
        </p:spPr>
        <p:txBody>
          <a:bodyPr tIns="90000">
            <a:spAutoFit/>
          </a:bodyPr>
          <a:lstStyle>
            <a:lvl1pPr marL="11112" indent="0">
              <a:buFontTx/>
              <a:buNone/>
              <a:defRPr sz="1100">
                <a:solidFill>
                  <a:srgbClr val="000000"/>
                </a:solidFill>
              </a:defRPr>
            </a:lvl1pPr>
          </a:lstStyle>
          <a:p>
            <a:pPr lvl="0"/>
            <a:r>
              <a:rPr lang="fr-FR"/>
              <a:t>Modifier les styles du texte du masque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age_2 colonnes">
    <p:spTree>
      <p:nvGrpSpPr>
        <p:cNvPr id="1" name=""/>
        <p:cNvGrpSpPr/>
        <p:nvPr/>
      </p:nvGrpSpPr>
      <p:grpSpPr>
        <a:xfrm>
          <a:off x="0" y="0"/>
          <a:ext cx="0" cy="0"/>
          <a:chOff x="0" y="0"/>
          <a:chExt cx="0" cy="0"/>
        </a:xfrm>
      </p:grpSpPr>
      <p:sp>
        <p:nvSpPr>
          <p:cNvPr id="10" name="Espace réservé du contenu 9"/>
          <p:cNvSpPr>
            <a:spLocks noGrp="1"/>
          </p:cNvSpPr>
          <p:nvPr>
            <p:ph sz="quarter" idx="15"/>
          </p:nvPr>
        </p:nvSpPr>
        <p:spPr>
          <a:xfrm>
            <a:off x="628650" y="1079500"/>
            <a:ext cx="4259263" cy="325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Rectangle 6"/>
          <p:cNvSpPr/>
          <p:nvPr userDrawn="1"/>
        </p:nvSpPr>
        <p:spPr>
          <a:xfrm>
            <a:off x="0" y="4672584"/>
            <a:ext cx="9144000" cy="470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ate Placeholder 3"/>
          <p:cNvSpPr>
            <a:spLocks noGrp="1"/>
          </p:cNvSpPr>
          <p:nvPr>
            <p:ph type="dt" sz="half" idx="10"/>
          </p:nvPr>
        </p:nvSpPr>
        <p:spPr/>
        <p:txBody>
          <a:bodyPr/>
          <a:lstStyle>
            <a:lvl1pPr>
              <a:defRPr>
                <a:solidFill>
                  <a:schemeClr val="bg1"/>
                </a:solidFill>
              </a:defRPr>
            </a:lvl1pPr>
          </a:lstStyle>
          <a:p>
            <a:r>
              <a:rPr lang="fr-FR"/>
              <a:t>15 novembre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025BBAD-B075-BB4A-AB90-FF9453620D07}" type="slidenum">
              <a:rPr lang="fr-FR" smtClean="0"/>
              <a:pPr/>
              <a:t>‹N°›</a:t>
            </a:fld>
            <a:endParaRPr lang="fr-FR" dirty="0"/>
          </a:p>
        </p:txBody>
      </p:sp>
      <p:sp>
        <p:nvSpPr>
          <p:cNvPr id="2" name="Title 1"/>
          <p:cNvSpPr>
            <a:spLocks noGrp="1"/>
          </p:cNvSpPr>
          <p:nvPr>
            <p:ph type="title"/>
          </p:nvPr>
        </p:nvSpPr>
        <p:spPr>
          <a:xfrm>
            <a:off x="628650" y="273844"/>
            <a:ext cx="7886700" cy="221599"/>
          </a:xfrm>
        </p:spPr>
        <p:txBody>
          <a:bodyPr>
            <a:spAutoFit/>
          </a:bodyPr>
          <a:lstStyle>
            <a:lvl1pPr marL="180975" indent="-173038">
              <a:buFontTx/>
              <a:buNone/>
              <a:tabLst/>
              <a:defRPr/>
            </a:lvl1pPr>
          </a:lstStyle>
          <a:p>
            <a:r>
              <a:rPr lang="fr-FR"/>
              <a:t>Modifiez le style du titre</a:t>
            </a:r>
            <a:endParaRPr lang="en-US" dirty="0"/>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906" y="4740439"/>
            <a:ext cx="1111394" cy="324000"/>
          </a:xfrm>
          <a:prstGeom prst="rect">
            <a:avLst/>
          </a:prstGeom>
        </p:spPr>
      </p:pic>
      <p:sp>
        <p:nvSpPr>
          <p:cNvPr id="11" name="Espace réservé du texte 10"/>
          <p:cNvSpPr>
            <a:spLocks noGrp="1"/>
          </p:cNvSpPr>
          <p:nvPr>
            <p:ph type="body" sz="quarter" idx="13"/>
          </p:nvPr>
        </p:nvSpPr>
        <p:spPr>
          <a:xfrm>
            <a:off x="628650" y="499103"/>
            <a:ext cx="7886700" cy="243228"/>
          </a:xfrm>
        </p:spPr>
        <p:txBody>
          <a:bodyPr tIns="90000">
            <a:spAutoFit/>
          </a:bodyPr>
          <a:lstStyle>
            <a:lvl1pPr marL="11112" indent="0">
              <a:buFontTx/>
              <a:buNone/>
              <a:defRPr sz="1100">
                <a:solidFill>
                  <a:srgbClr val="000000"/>
                </a:solidFill>
              </a:defRPr>
            </a:lvl1pPr>
          </a:lstStyle>
          <a:p>
            <a:pPr lvl="0"/>
            <a:r>
              <a:rPr lang="fr-FR"/>
              <a:t>Modifier les styles du texte du masque</a:t>
            </a:r>
          </a:p>
        </p:txBody>
      </p:sp>
      <p:sp>
        <p:nvSpPr>
          <p:cNvPr id="12" name="Espace réservé pour une image  11"/>
          <p:cNvSpPr>
            <a:spLocks noGrp="1"/>
          </p:cNvSpPr>
          <p:nvPr>
            <p:ph type="pic" sz="quarter" idx="14"/>
          </p:nvPr>
        </p:nvSpPr>
        <p:spPr>
          <a:xfrm>
            <a:off x="5277970" y="1079500"/>
            <a:ext cx="3237379" cy="3254375"/>
          </a:xfrm>
          <a:solidFill>
            <a:schemeClr val="bg1"/>
          </a:solidFill>
          <a:effectLst>
            <a:glow>
              <a:schemeClr val="accent1">
                <a:alpha val="40000"/>
              </a:schemeClr>
            </a:glow>
          </a:effectLst>
        </p:spPr>
        <p:txBody>
          <a:bodyPr anchor="ctr"/>
          <a:lstStyle>
            <a:lvl4pPr algn="ctr">
              <a:defRPr/>
            </a:lvl4pPr>
            <a:lvl5pPr marL="6350" indent="0" algn="ctr">
              <a:tabLst/>
              <a:defRPr/>
            </a:lvl5pPr>
            <a:lvl6pPr algn="ctr">
              <a:defRPr/>
            </a:lvl6pPr>
          </a:lstStyle>
          <a:p>
            <a:pPr lvl="3"/>
            <a:r>
              <a:rPr lang="fr-FR"/>
              <a:t>Cliquez sur l'icône pour ajouter une image</a:t>
            </a:r>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age_2 colonnes">
    <p:spTree>
      <p:nvGrpSpPr>
        <p:cNvPr id="1" name=""/>
        <p:cNvGrpSpPr/>
        <p:nvPr/>
      </p:nvGrpSpPr>
      <p:grpSpPr>
        <a:xfrm>
          <a:off x="0" y="0"/>
          <a:ext cx="0" cy="0"/>
          <a:chOff x="0" y="0"/>
          <a:chExt cx="0" cy="0"/>
        </a:xfrm>
      </p:grpSpPr>
      <p:sp>
        <p:nvSpPr>
          <p:cNvPr id="12" name="Espace réservé du contenu 11"/>
          <p:cNvSpPr>
            <a:spLocks noGrp="1"/>
          </p:cNvSpPr>
          <p:nvPr>
            <p:ph sz="quarter" idx="15"/>
          </p:nvPr>
        </p:nvSpPr>
        <p:spPr>
          <a:xfrm>
            <a:off x="628650" y="1079500"/>
            <a:ext cx="3600450" cy="325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p:nvPr userDrawn="1"/>
        </p:nvSpPr>
        <p:spPr>
          <a:xfrm>
            <a:off x="0" y="4672584"/>
            <a:ext cx="9144000" cy="470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ate Placeholder 3"/>
          <p:cNvSpPr>
            <a:spLocks noGrp="1"/>
          </p:cNvSpPr>
          <p:nvPr>
            <p:ph type="dt" sz="half" idx="10"/>
          </p:nvPr>
        </p:nvSpPr>
        <p:spPr/>
        <p:txBody>
          <a:bodyPr/>
          <a:lstStyle>
            <a:lvl1pPr>
              <a:defRPr>
                <a:solidFill>
                  <a:schemeClr val="bg1"/>
                </a:solidFill>
              </a:defRPr>
            </a:lvl1pPr>
          </a:lstStyle>
          <a:p>
            <a:r>
              <a:rPr lang="fr-FR"/>
              <a:t>15 novembre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025BBAD-B075-BB4A-AB90-FF9453620D07}" type="slidenum">
              <a:rPr lang="fr-FR" smtClean="0"/>
              <a:pPr/>
              <a:t>‹N°›</a:t>
            </a:fld>
            <a:endParaRPr lang="fr-FR" dirty="0"/>
          </a:p>
        </p:txBody>
      </p:sp>
      <p:sp>
        <p:nvSpPr>
          <p:cNvPr id="2" name="Title 1"/>
          <p:cNvSpPr>
            <a:spLocks noGrp="1"/>
          </p:cNvSpPr>
          <p:nvPr>
            <p:ph type="title"/>
          </p:nvPr>
        </p:nvSpPr>
        <p:spPr>
          <a:xfrm>
            <a:off x="628650" y="273844"/>
            <a:ext cx="7886700" cy="221599"/>
          </a:xfrm>
        </p:spPr>
        <p:txBody>
          <a:bodyPr>
            <a:spAutoFit/>
          </a:bodyPr>
          <a:lstStyle>
            <a:lvl1pPr marL="180975" indent="-173038">
              <a:buFontTx/>
              <a:buNone/>
              <a:tabLst/>
              <a:defRPr/>
            </a:lvl1pPr>
          </a:lstStyle>
          <a:p>
            <a:r>
              <a:rPr lang="fr-FR"/>
              <a:t>Modifiez le style du titre</a:t>
            </a:r>
            <a:endParaRPr lang="en-US" dirty="0"/>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906" y="4740439"/>
            <a:ext cx="1111394" cy="324000"/>
          </a:xfrm>
          <a:prstGeom prst="rect">
            <a:avLst/>
          </a:prstGeom>
        </p:spPr>
      </p:pic>
      <p:sp>
        <p:nvSpPr>
          <p:cNvPr id="11" name="Espace réservé du texte 10"/>
          <p:cNvSpPr>
            <a:spLocks noGrp="1"/>
          </p:cNvSpPr>
          <p:nvPr>
            <p:ph type="body" sz="quarter" idx="13"/>
          </p:nvPr>
        </p:nvSpPr>
        <p:spPr>
          <a:xfrm>
            <a:off x="628650" y="499103"/>
            <a:ext cx="7886700" cy="243228"/>
          </a:xfrm>
        </p:spPr>
        <p:txBody>
          <a:bodyPr tIns="90000">
            <a:spAutoFit/>
          </a:bodyPr>
          <a:lstStyle>
            <a:lvl1pPr marL="11112" indent="0">
              <a:buFontTx/>
              <a:buNone/>
              <a:defRPr sz="1100">
                <a:solidFill>
                  <a:srgbClr val="000000"/>
                </a:solidFill>
              </a:defRPr>
            </a:lvl1pPr>
          </a:lstStyle>
          <a:p>
            <a:pPr lvl="0"/>
            <a:r>
              <a:rPr lang="fr-FR"/>
              <a:t>Modifier les styles du texte du masque</a:t>
            </a:r>
          </a:p>
        </p:txBody>
      </p:sp>
      <p:sp>
        <p:nvSpPr>
          <p:cNvPr id="10" name="Espace réservé du graphique 9"/>
          <p:cNvSpPr>
            <a:spLocks noGrp="1"/>
          </p:cNvSpPr>
          <p:nvPr>
            <p:ph type="chart" sz="quarter" idx="14"/>
          </p:nvPr>
        </p:nvSpPr>
        <p:spPr>
          <a:xfrm>
            <a:off x="4571999" y="1079500"/>
            <a:ext cx="4284663" cy="3254375"/>
          </a:xfrm>
        </p:spPr>
        <p:txBody>
          <a:bodyPr anchor="ctr"/>
          <a:lstStyle>
            <a:lvl4pPr algn="ctr">
              <a:defRPr/>
            </a:lvl4pPr>
            <a:lvl5pPr marL="6350" indent="0" algn="ctr">
              <a:tabLst/>
              <a:defRPr/>
            </a:lvl5pPr>
          </a:lstStyle>
          <a:p>
            <a:pPr lvl="3"/>
            <a:r>
              <a:rPr lang="fr-FR"/>
              <a:t>Cliquez sur l'icône pour ajouter un graphique</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130310" y="4330161"/>
            <a:ext cx="883380" cy="273844"/>
          </a:xfrm>
        </p:spPr>
        <p:txBody>
          <a:bodyPr/>
          <a:lstStyle>
            <a:lvl1pPr algn="ctr">
              <a:defRPr b="1">
                <a:solidFill>
                  <a:schemeClr val="tx1"/>
                </a:solidFill>
              </a:defRPr>
            </a:lvl1pPr>
          </a:lstStyle>
          <a:p>
            <a:r>
              <a:rPr lang="fr-FR"/>
              <a:t>15 novembre 2018</a:t>
            </a:r>
            <a:endParaRPr lang="fr-FR" dirty="0"/>
          </a:p>
        </p:txBody>
      </p:sp>
      <p:sp>
        <p:nvSpPr>
          <p:cNvPr id="3" name="Footer Placeholder 2"/>
          <p:cNvSpPr>
            <a:spLocks noGrp="1"/>
          </p:cNvSpPr>
          <p:nvPr>
            <p:ph type="ftr" sz="quarter" idx="11"/>
          </p:nvPr>
        </p:nvSpPr>
        <p:spPr>
          <a:xfrm>
            <a:off x="2308860" y="3678174"/>
            <a:ext cx="4526280" cy="273844"/>
          </a:xfrm>
        </p:spPr>
        <p:txBody>
          <a:bodyPr/>
          <a:lstStyle>
            <a:lvl1pPr algn="ctr">
              <a:defRPr sz="1600" b="1">
                <a:solidFill>
                  <a:schemeClr val="tx1"/>
                </a:solidFill>
              </a:defRPr>
            </a:lvl1pPr>
          </a:lstStyle>
          <a:p>
            <a:r>
              <a:rPr lang="fr-FR"/>
              <a:t>Conférence du 15 novembre 2018 - Loi ELAN : urbanisme / immobilier / logement, que retenir ?</a:t>
            </a:r>
            <a:endParaRPr lang="fr-FR" dirty="0"/>
          </a:p>
        </p:txBody>
      </p:sp>
      <p:sp>
        <p:nvSpPr>
          <p:cNvPr id="6" name="Espace réservé du texte 5"/>
          <p:cNvSpPr>
            <a:spLocks noGrp="1"/>
          </p:cNvSpPr>
          <p:nvPr>
            <p:ph type="body" sz="quarter" idx="12"/>
          </p:nvPr>
        </p:nvSpPr>
        <p:spPr>
          <a:xfrm>
            <a:off x="2812257" y="4037140"/>
            <a:ext cx="3519487" cy="152349"/>
          </a:xfrm>
        </p:spPr>
        <p:txBody>
          <a:bodyPr>
            <a:spAutoFit/>
          </a:bodyPr>
          <a:lstStyle>
            <a:lvl1pPr marL="0" indent="0" algn="ctr">
              <a:buFontTx/>
              <a:buNone/>
              <a:defRPr sz="1100"/>
            </a:lvl1pPr>
          </a:lstStyle>
          <a:p>
            <a:pPr lvl="0"/>
            <a:r>
              <a:rPr lang="fr-FR"/>
              <a:t>Modifier les styles du texte du masque</a:t>
            </a:r>
          </a:p>
        </p:txBody>
      </p:sp>
      <p:sp>
        <p:nvSpPr>
          <p:cNvPr id="5" name="Espace réservé pour une image  4"/>
          <p:cNvSpPr>
            <a:spLocks noGrp="1"/>
          </p:cNvSpPr>
          <p:nvPr>
            <p:ph type="pic" sz="quarter" idx="13"/>
          </p:nvPr>
        </p:nvSpPr>
        <p:spPr>
          <a:xfrm>
            <a:off x="0" y="0"/>
            <a:ext cx="9144000" cy="5143500"/>
          </a:xfrm>
        </p:spPr>
        <p:txBody>
          <a:bodyPr anchor="ctr"/>
          <a:lstStyle>
            <a:lvl5pPr algn="ctr">
              <a:defRPr/>
            </a:lvl5pPr>
          </a:lstStyle>
          <a:p>
            <a:pPr lvl="4"/>
            <a:r>
              <a:rPr lang="fr-FR"/>
              <a:t>Cliquez sur l'icône pour ajouter une image</a:t>
            </a:r>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age_simple_2 colonnes_texte_continu">
    <p:spTree>
      <p:nvGrpSpPr>
        <p:cNvPr id="1" name=""/>
        <p:cNvGrpSpPr/>
        <p:nvPr/>
      </p:nvGrpSpPr>
      <p:grpSpPr>
        <a:xfrm>
          <a:off x="0" y="0"/>
          <a:ext cx="0" cy="0"/>
          <a:chOff x="0" y="0"/>
          <a:chExt cx="0" cy="0"/>
        </a:xfrm>
      </p:grpSpPr>
      <p:sp>
        <p:nvSpPr>
          <p:cNvPr id="7" name="Rectangle 6"/>
          <p:cNvSpPr/>
          <p:nvPr userDrawn="1"/>
        </p:nvSpPr>
        <p:spPr>
          <a:xfrm>
            <a:off x="0" y="4672584"/>
            <a:ext cx="9144000" cy="470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ate Placeholder 3"/>
          <p:cNvSpPr>
            <a:spLocks noGrp="1"/>
          </p:cNvSpPr>
          <p:nvPr>
            <p:ph type="dt" sz="half" idx="10"/>
          </p:nvPr>
        </p:nvSpPr>
        <p:spPr/>
        <p:txBody>
          <a:bodyPr/>
          <a:lstStyle>
            <a:lvl1pPr>
              <a:defRPr>
                <a:solidFill>
                  <a:schemeClr val="bg1"/>
                </a:solidFill>
              </a:defRPr>
            </a:lvl1pPr>
          </a:lstStyle>
          <a:p>
            <a:r>
              <a:rPr lang="fr-FR"/>
              <a:t>15 novembre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AD3107-5691-8C4F-809D-CE7436CC517D}" type="slidenum">
              <a:rPr lang="fr-FR" smtClean="0"/>
              <a:pPr/>
              <a:t>‹N°›</a:t>
            </a:fld>
            <a:endParaRPr lang="fr-FR"/>
          </a:p>
        </p:txBody>
      </p:sp>
      <p:sp>
        <p:nvSpPr>
          <p:cNvPr id="2" name="Title 1"/>
          <p:cNvSpPr>
            <a:spLocks noGrp="1"/>
          </p:cNvSpPr>
          <p:nvPr>
            <p:ph type="title"/>
          </p:nvPr>
        </p:nvSpPr>
        <p:spPr>
          <a:xfrm>
            <a:off x="628650" y="273844"/>
            <a:ext cx="7886700" cy="221599"/>
          </a:xfrm>
        </p:spPr>
        <p:txBody>
          <a:bodyPr>
            <a:spAutoFit/>
          </a:bodyPr>
          <a:lstStyle>
            <a:lvl1pPr marL="0" indent="0">
              <a:buFontTx/>
              <a:buNone/>
              <a:tabLst/>
              <a:defRPr/>
            </a:lvl1pPr>
          </a:lstStyle>
          <a:p>
            <a:r>
              <a:rPr lang="fr-FR"/>
              <a:t>Modifiez le style du titre</a:t>
            </a:r>
            <a:endParaRPr lang="en-US" dirty="0"/>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906" y="4740439"/>
            <a:ext cx="1111394" cy="324000"/>
          </a:xfrm>
          <a:prstGeom prst="rect">
            <a:avLst/>
          </a:prstGeom>
        </p:spPr>
      </p:pic>
      <p:sp>
        <p:nvSpPr>
          <p:cNvPr id="11" name="Espace réservé du texte 10"/>
          <p:cNvSpPr>
            <a:spLocks noGrp="1"/>
          </p:cNvSpPr>
          <p:nvPr>
            <p:ph type="body" sz="quarter" idx="13"/>
          </p:nvPr>
        </p:nvSpPr>
        <p:spPr>
          <a:xfrm>
            <a:off x="628650" y="499103"/>
            <a:ext cx="7886700" cy="243228"/>
          </a:xfrm>
        </p:spPr>
        <p:txBody>
          <a:bodyPr tIns="90000">
            <a:spAutoFit/>
          </a:bodyPr>
          <a:lstStyle>
            <a:lvl1pPr marL="11112" indent="0">
              <a:buFontTx/>
              <a:buNone/>
              <a:defRPr sz="1100">
                <a:solidFill>
                  <a:srgbClr val="000000"/>
                </a:solidFill>
              </a:defRPr>
            </a:lvl1pPr>
          </a:lstStyle>
          <a:p>
            <a:pPr lvl="0"/>
            <a:r>
              <a:rPr lang="fr-FR"/>
              <a:t>Modifier les styles du texte du masque</a:t>
            </a:r>
          </a:p>
        </p:txBody>
      </p:sp>
      <p:sp>
        <p:nvSpPr>
          <p:cNvPr id="10" name="Espace réservé du tableau 9"/>
          <p:cNvSpPr>
            <a:spLocks noGrp="1"/>
          </p:cNvSpPr>
          <p:nvPr>
            <p:ph type="tbl" sz="quarter" idx="14"/>
          </p:nvPr>
        </p:nvSpPr>
        <p:spPr>
          <a:xfrm>
            <a:off x="628650" y="1943100"/>
            <a:ext cx="7886700" cy="2393576"/>
          </a:xfrm>
        </p:spPr>
        <p:txBody>
          <a:bodyPr/>
          <a:lstStyle/>
          <a:p>
            <a:r>
              <a:rPr lang="fr-FR"/>
              <a:t>Cliquez sur l'icône pour ajouter un tableau</a:t>
            </a:r>
          </a:p>
        </p:txBody>
      </p:sp>
      <p:sp>
        <p:nvSpPr>
          <p:cNvPr id="8" name="Espace réservé du contenu 7"/>
          <p:cNvSpPr>
            <a:spLocks noGrp="1"/>
          </p:cNvSpPr>
          <p:nvPr>
            <p:ph sz="quarter" idx="16"/>
          </p:nvPr>
        </p:nvSpPr>
        <p:spPr>
          <a:xfrm>
            <a:off x="628650" y="1079500"/>
            <a:ext cx="7886700" cy="8477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Rectangle 5"/>
          <p:cNvSpPr/>
          <p:nvPr userDrawn="1"/>
        </p:nvSpPr>
        <p:spPr>
          <a:xfrm>
            <a:off x="0" y="4672584"/>
            <a:ext cx="9144000" cy="470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906" y="4740439"/>
            <a:ext cx="1111394" cy="324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fr-FR"/>
              <a:t>15 novembre 2018</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endParaRPr lang="fr-FR"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EAD3107-5691-8C4F-809D-CE7436CC517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ide">
    <p:bg>
      <p:bgRef idx="1001">
        <a:schemeClr val="bg1"/>
      </p:bgRef>
    </p:bg>
    <p:spTree>
      <p:nvGrpSpPr>
        <p:cNvPr id="1" name=""/>
        <p:cNvGrpSpPr/>
        <p:nvPr/>
      </p:nvGrpSpPr>
      <p:grpSpPr>
        <a:xfrm>
          <a:off x="0" y="0"/>
          <a:ext cx="0" cy="0"/>
          <a:chOff x="0" y="0"/>
          <a:chExt cx="0" cy="0"/>
        </a:xfrm>
      </p:grpSpPr>
      <p:sp>
        <p:nvSpPr>
          <p:cNvPr id="6" name="Espace réservé du texte 5"/>
          <p:cNvSpPr>
            <a:spLocks noGrp="1"/>
          </p:cNvSpPr>
          <p:nvPr>
            <p:ph type="body" sz="quarter" idx="12" hasCustomPrompt="1"/>
          </p:nvPr>
        </p:nvSpPr>
        <p:spPr>
          <a:xfrm>
            <a:off x="5337176" y="2745454"/>
            <a:ext cx="3519487" cy="2037563"/>
          </a:xfrm>
        </p:spPr>
        <p:txBody>
          <a:bodyPr>
            <a:noAutofit/>
          </a:bodyPr>
          <a:lstStyle>
            <a:lvl1pPr marL="0" indent="0" algn="r">
              <a:buFontTx/>
              <a:buNone/>
              <a:defRPr sz="1100"/>
            </a:lvl1pPr>
          </a:lstStyle>
          <a:p>
            <a:pPr lvl="0"/>
            <a:r>
              <a:rPr lang="fr-FR" dirty="0"/>
              <a:t>Cliquez pour </a:t>
            </a:r>
            <a:r>
              <a:rPr lang="fr-FR"/>
              <a:t>modifier </a:t>
            </a:r>
            <a:br>
              <a:rPr lang="fr-FR"/>
            </a:br>
            <a:r>
              <a:rPr lang="fr-FR"/>
              <a:t>les </a:t>
            </a:r>
            <a:r>
              <a:rPr lang="fr-FR" dirty="0"/>
              <a:t>styles du </a:t>
            </a:r>
            <a:r>
              <a:rPr lang="fr-FR"/>
              <a:t>texte </a:t>
            </a:r>
            <a:br>
              <a:rPr lang="fr-FR"/>
            </a:br>
            <a:r>
              <a:rPr lang="fr-FR"/>
              <a:t>du </a:t>
            </a:r>
            <a:r>
              <a:rPr lang="fr-FR" dirty="0"/>
              <a:t>masque</a:t>
            </a:r>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303" y="1460736"/>
            <a:ext cx="1665393" cy="116162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6104" y="1218987"/>
            <a:ext cx="6576150" cy="249299"/>
          </a:xfrm>
        </p:spPr>
        <p:txBody>
          <a:bodyPr wrap="square" anchor="t" anchorCtr="0">
            <a:spAutoFit/>
          </a:bodyPr>
          <a:lstStyle>
            <a:lvl1pPr marL="0" indent="0" algn="l">
              <a:buFontTx/>
              <a:buNone/>
              <a:defRPr sz="1800" b="1"/>
            </a:lvl1pPr>
          </a:lstStyle>
          <a:p>
            <a:r>
              <a:rPr lang="fr-FR"/>
              <a:t>Modifiez le style du titre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fr-FR"/>
              <a:t>15 novembre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AD3107-5691-8C4F-809D-CE7436CC517D}" type="slidenum">
              <a:rPr lang="fr-FR" smtClean="0"/>
              <a:pPr/>
              <a:t>‹N°›</a:t>
            </a:fld>
            <a:endParaRPr lang="fr-FR"/>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7"/>
          </a:xfrm>
          <a:prstGeom prst="rect">
            <a:avLst/>
          </a:prstGeom>
        </p:spPr>
      </p:pic>
      <p:sp>
        <p:nvSpPr>
          <p:cNvPr id="8" name="Espace réservé du texte 7"/>
          <p:cNvSpPr>
            <a:spLocks noGrp="1"/>
          </p:cNvSpPr>
          <p:nvPr>
            <p:ph type="body" sz="quarter" idx="13"/>
          </p:nvPr>
        </p:nvSpPr>
        <p:spPr>
          <a:xfrm>
            <a:off x="906463" y="1732681"/>
            <a:ext cx="7278687" cy="2549173"/>
          </a:xfrm>
        </p:spPr>
        <p:txBody>
          <a:bodyPr numCol="2" spcCol="540000"/>
          <a:lstStyle>
            <a:lvl1pPr marL="0" marR="0" indent="0" algn="l" rtl="0" eaLnBrk="1" fontAlgn="auto" latinLnBrk="0" hangingPunct="1">
              <a:spcBef>
                <a:spcPts val="300"/>
              </a:spcBef>
              <a:spcAft>
                <a:spcPts val="0"/>
              </a:spcAft>
              <a:buClrTx/>
              <a:buSzTx/>
              <a:buFontTx/>
              <a:buNone/>
              <a:tabLst>
                <a:tab pos="3240000" algn="r"/>
              </a:tabLst>
              <a:defRPr>
                <a:solidFill>
                  <a:schemeClr val="tx1"/>
                </a:solidFill>
              </a:defRPr>
            </a:lvl1pPr>
            <a:lvl2pPr marL="0" marR="0" indent="0" algn="l" rtl="0" eaLnBrk="1" fontAlgn="auto" latinLnBrk="0" hangingPunct="1">
              <a:lnSpc>
                <a:spcPct val="100000"/>
              </a:lnSpc>
              <a:spcBef>
                <a:spcPts val="300"/>
              </a:spcBef>
              <a:spcAft>
                <a:spcPts val="0"/>
              </a:spcAft>
              <a:buClrTx/>
              <a:buSzTx/>
              <a:buFontTx/>
              <a:buNone/>
              <a:tabLst>
                <a:tab pos="3240000" algn="r"/>
              </a:tabLst>
              <a:defRPr b="1">
                <a:solidFill>
                  <a:schemeClr val="tx2"/>
                </a:solidFill>
              </a:defRPr>
            </a:lvl2pPr>
            <a:lvl3pPr marL="0" marR="0" indent="0" algn="l" rtl="0" eaLnBrk="1" fontAlgn="auto" latinLnBrk="0" hangingPunct="1">
              <a:lnSpc>
                <a:spcPct val="100000"/>
              </a:lnSpc>
              <a:spcBef>
                <a:spcPts val="300"/>
              </a:spcBef>
              <a:spcAft>
                <a:spcPts val="0"/>
              </a:spcAft>
              <a:buClrTx/>
              <a:buSzTx/>
              <a:buFontTx/>
              <a:buNone/>
              <a:tabLst>
                <a:tab pos="3240000" algn="r"/>
              </a:tabLst>
              <a:defRPr sz="1100" b="0">
                <a:solidFill>
                  <a:srgbClr val="000000"/>
                </a:solidFill>
              </a:defRPr>
            </a:lvl3pPr>
          </a:lstStyle>
          <a:p>
            <a:pPr lvl="0"/>
            <a:r>
              <a:rPr lang="fr-FR"/>
              <a:t>Modifier les styles du texte du masque</a:t>
            </a:r>
          </a:p>
          <a:p>
            <a:pPr lvl="1"/>
            <a:r>
              <a:rPr lang="fr-FR"/>
              <a:t>Deuxième niveau</a:t>
            </a:r>
          </a:p>
          <a:p>
            <a:pPr lvl="2"/>
            <a:r>
              <a:rPr lang="fr-FR"/>
              <a:t>Troisième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2688" y="841772"/>
            <a:ext cx="4510134" cy="415498"/>
          </a:xfrm>
        </p:spPr>
        <p:txBody>
          <a:bodyPr wrap="square" anchor="t" anchorCtr="0">
            <a:spAutoFit/>
          </a:bodyPr>
          <a:lstStyle>
            <a:lvl1pPr marL="0" indent="0" algn="l">
              <a:buFontTx/>
              <a:buNone/>
              <a:defRPr sz="3000" b="0"/>
            </a:lvl1pPr>
          </a:lstStyle>
          <a:p>
            <a:r>
              <a:rPr lang="fr-FR"/>
              <a:t>Modifiez le style du titre</a:t>
            </a:r>
            <a:endParaRPr lang="en-US" dirty="0"/>
          </a:p>
        </p:txBody>
      </p:sp>
      <p:sp>
        <p:nvSpPr>
          <p:cNvPr id="3" name="Subtitle 2"/>
          <p:cNvSpPr>
            <a:spLocks noGrp="1"/>
          </p:cNvSpPr>
          <p:nvPr>
            <p:ph type="subTitle" idx="1"/>
          </p:nvPr>
        </p:nvSpPr>
        <p:spPr>
          <a:xfrm>
            <a:off x="4352688" y="1257270"/>
            <a:ext cx="4510134" cy="680356"/>
          </a:xfrm>
        </p:spPr>
        <p:txBody>
          <a:bodyPr wrap="square" tIns="180000" anchor="t" anchorCtr="0">
            <a:spAutoFit/>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15 novembre 2018</a:t>
            </a:r>
          </a:p>
        </p:txBody>
      </p:sp>
      <p:sp>
        <p:nvSpPr>
          <p:cNvPr id="5" name="Footer Placeholder 4"/>
          <p:cNvSpPr>
            <a:spLocks noGrp="1"/>
          </p:cNvSpPr>
          <p:nvPr>
            <p:ph type="ftr" sz="quarter" idx="11"/>
          </p:nvPr>
        </p:nvSpPr>
        <p:spPr/>
        <p:txBody>
          <a:bodyPr/>
          <a:lstStyle/>
          <a:p>
            <a:r>
              <a:rPr lang="fr-FR"/>
              <a:t>Conférence du 15 novembre 2018 - Loi ELAN : urbanisme / immobilier / logement, que retenir ?</a:t>
            </a:r>
          </a:p>
        </p:txBody>
      </p:sp>
      <p:sp>
        <p:nvSpPr>
          <p:cNvPr id="6" name="Slide Number Placeholder 5"/>
          <p:cNvSpPr>
            <a:spLocks noGrp="1"/>
          </p:cNvSpPr>
          <p:nvPr>
            <p:ph type="sldNum" sz="quarter" idx="12"/>
          </p:nvPr>
        </p:nvSpPr>
        <p:spPr/>
        <p:txBody>
          <a:bodyPr/>
          <a:lstStyle/>
          <a:p>
            <a:fld id="{7EAD3107-5691-8C4F-809D-CE7436CC517D}" type="slidenum">
              <a:rPr lang="fr-FR" smtClean="0"/>
              <a:t>‹N°›</a:t>
            </a:fld>
            <a:endParaRPr lang="fr-FR"/>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7"/>
          </a:xfrm>
          <a:prstGeom prst="rect">
            <a:avLst/>
          </a:prstGeom>
        </p:spPr>
      </p:pic>
      <p:pic>
        <p:nvPicPr>
          <p:cNvPr id="9" name="Imag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5697" y="533626"/>
            <a:ext cx="1095159" cy="280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2688" y="841772"/>
            <a:ext cx="4510134" cy="415498"/>
          </a:xfrm>
        </p:spPr>
        <p:txBody>
          <a:bodyPr wrap="square" anchor="t" anchorCtr="0">
            <a:spAutoFit/>
          </a:bodyPr>
          <a:lstStyle>
            <a:lvl1pPr marL="0" indent="0" algn="l">
              <a:buFontTx/>
              <a:buNone/>
              <a:defRPr sz="3000" b="0"/>
            </a:lvl1pPr>
          </a:lstStyle>
          <a:p>
            <a:r>
              <a:rPr lang="fr-FR"/>
              <a:t>Modifiez le style du titre</a:t>
            </a:r>
            <a:endParaRPr lang="en-US" dirty="0"/>
          </a:p>
        </p:txBody>
      </p:sp>
      <p:sp>
        <p:nvSpPr>
          <p:cNvPr id="3" name="Subtitle 2"/>
          <p:cNvSpPr>
            <a:spLocks noGrp="1"/>
          </p:cNvSpPr>
          <p:nvPr>
            <p:ph type="subTitle" idx="1"/>
          </p:nvPr>
        </p:nvSpPr>
        <p:spPr>
          <a:xfrm>
            <a:off x="4352688" y="1257270"/>
            <a:ext cx="4510134" cy="680356"/>
          </a:xfrm>
        </p:spPr>
        <p:txBody>
          <a:bodyPr wrap="square" tIns="180000" anchor="t" anchorCtr="0">
            <a:spAutoFit/>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15 novembre 2018</a:t>
            </a:r>
          </a:p>
        </p:txBody>
      </p:sp>
      <p:sp>
        <p:nvSpPr>
          <p:cNvPr id="5" name="Footer Placeholder 4"/>
          <p:cNvSpPr>
            <a:spLocks noGrp="1"/>
          </p:cNvSpPr>
          <p:nvPr>
            <p:ph type="ftr" sz="quarter" idx="11"/>
          </p:nvPr>
        </p:nvSpPr>
        <p:spPr/>
        <p:txBody>
          <a:bodyPr/>
          <a:lstStyle/>
          <a:p>
            <a:r>
              <a:rPr lang="fr-FR"/>
              <a:t>Conférence du 15 novembre 2018 - Loi ELAN : urbanisme / immobilier / logement, que retenir ?</a:t>
            </a:r>
          </a:p>
        </p:txBody>
      </p:sp>
      <p:sp>
        <p:nvSpPr>
          <p:cNvPr id="6" name="Slide Number Placeholder 5"/>
          <p:cNvSpPr>
            <a:spLocks noGrp="1"/>
          </p:cNvSpPr>
          <p:nvPr>
            <p:ph type="sldNum" sz="quarter" idx="12"/>
          </p:nvPr>
        </p:nvSpPr>
        <p:spPr/>
        <p:txBody>
          <a:bodyPr/>
          <a:lstStyle/>
          <a:p>
            <a:fld id="{7EAD3107-5691-8C4F-809D-CE7436CC517D}" type="slidenum">
              <a:rPr lang="fr-FR" smtClean="0"/>
              <a:t>‹N°›</a:t>
            </a:fld>
            <a:endParaRPr lang="fr-FR"/>
          </a:p>
        </p:txBody>
      </p:sp>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7"/>
          </a:xfrm>
          <a:prstGeom prst="rect">
            <a:avLst/>
          </a:prstGeom>
        </p:spPr>
      </p:pic>
      <p:pic>
        <p:nvPicPr>
          <p:cNvPr id="7" name="Imag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4892" y="686547"/>
            <a:ext cx="1993223" cy="28125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2688" y="841772"/>
            <a:ext cx="4510134" cy="415498"/>
          </a:xfrm>
        </p:spPr>
        <p:txBody>
          <a:bodyPr wrap="square" anchor="t" anchorCtr="0">
            <a:spAutoFit/>
          </a:bodyPr>
          <a:lstStyle>
            <a:lvl1pPr marL="0" indent="0" algn="l">
              <a:buFontTx/>
              <a:buNone/>
              <a:defRPr sz="3000" b="0"/>
            </a:lvl1pPr>
          </a:lstStyle>
          <a:p>
            <a:r>
              <a:rPr lang="fr-FR"/>
              <a:t>Modifiez le style du titre</a:t>
            </a:r>
            <a:endParaRPr lang="en-US" dirty="0"/>
          </a:p>
        </p:txBody>
      </p:sp>
      <p:sp>
        <p:nvSpPr>
          <p:cNvPr id="3" name="Subtitle 2"/>
          <p:cNvSpPr>
            <a:spLocks noGrp="1"/>
          </p:cNvSpPr>
          <p:nvPr>
            <p:ph type="subTitle" idx="1"/>
          </p:nvPr>
        </p:nvSpPr>
        <p:spPr>
          <a:xfrm>
            <a:off x="4352688" y="1257270"/>
            <a:ext cx="4510134" cy="680356"/>
          </a:xfrm>
        </p:spPr>
        <p:txBody>
          <a:bodyPr wrap="square" tIns="180000" anchor="t" anchorCtr="0">
            <a:spAutoFit/>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15 novembre 2018</a:t>
            </a:r>
          </a:p>
        </p:txBody>
      </p:sp>
      <p:sp>
        <p:nvSpPr>
          <p:cNvPr id="5" name="Footer Placeholder 4"/>
          <p:cNvSpPr>
            <a:spLocks noGrp="1"/>
          </p:cNvSpPr>
          <p:nvPr>
            <p:ph type="ftr" sz="quarter" idx="11"/>
          </p:nvPr>
        </p:nvSpPr>
        <p:spPr/>
        <p:txBody>
          <a:bodyPr/>
          <a:lstStyle/>
          <a:p>
            <a:r>
              <a:rPr lang="fr-FR"/>
              <a:t>Conférence du 15 novembre 2018 - Loi ELAN : urbanisme / immobilier / logement, que retenir ?</a:t>
            </a:r>
          </a:p>
        </p:txBody>
      </p:sp>
      <p:sp>
        <p:nvSpPr>
          <p:cNvPr id="6" name="Slide Number Placeholder 5"/>
          <p:cNvSpPr>
            <a:spLocks noGrp="1"/>
          </p:cNvSpPr>
          <p:nvPr>
            <p:ph type="sldNum" sz="quarter" idx="12"/>
          </p:nvPr>
        </p:nvSpPr>
        <p:spPr/>
        <p:txBody>
          <a:bodyPr/>
          <a:lstStyle/>
          <a:p>
            <a:fld id="{7EAD3107-5691-8C4F-809D-CE7436CC517D}" type="slidenum">
              <a:rPr lang="fr-FR" smtClean="0"/>
              <a:t>‹N°›</a:t>
            </a:fld>
            <a:endParaRPr lang="fr-FR"/>
          </a:p>
        </p:txBody>
      </p:sp>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7"/>
          </a:xfrm>
          <a:prstGeom prst="rect">
            <a:avLst/>
          </a:prstGeom>
        </p:spPr>
      </p:pic>
      <p:pic>
        <p:nvPicPr>
          <p:cNvPr id="7" name="Imag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4896" y="686549"/>
            <a:ext cx="1690455" cy="238535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933" y="841772"/>
            <a:ext cx="4510134" cy="415498"/>
          </a:xfrm>
        </p:spPr>
        <p:txBody>
          <a:bodyPr wrap="square" anchor="t" anchorCtr="0">
            <a:spAutoFit/>
          </a:bodyPr>
          <a:lstStyle>
            <a:lvl1pPr marL="0" indent="0" algn="l">
              <a:buFontTx/>
              <a:buNone/>
              <a:defRPr sz="3000" b="0"/>
            </a:lvl1pPr>
          </a:lstStyle>
          <a:p>
            <a:r>
              <a:rPr lang="fr-FR"/>
              <a:t>Modifiez le style du titre</a:t>
            </a:r>
            <a:endParaRPr lang="en-US" dirty="0"/>
          </a:p>
        </p:txBody>
      </p:sp>
      <p:sp>
        <p:nvSpPr>
          <p:cNvPr id="3" name="Subtitle 2"/>
          <p:cNvSpPr>
            <a:spLocks noGrp="1"/>
          </p:cNvSpPr>
          <p:nvPr>
            <p:ph type="subTitle" idx="1"/>
          </p:nvPr>
        </p:nvSpPr>
        <p:spPr>
          <a:xfrm>
            <a:off x="2316933" y="1257270"/>
            <a:ext cx="4510134" cy="680356"/>
          </a:xfrm>
        </p:spPr>
        <p:txBody>
          <a:bodyPr wrap="square" tIns="180000" anchor="t" anchorCtr="0">
            <a:spAutoFit/>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fr-FR"/>
              <a:t>15 novembre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AD3107-5691-8C4F-809D-CE7436CC517D}" type="slidenum">
              <a:rPr lang="fr-FR" smtClean="0"/>
              <a:pPr/>
              <a:t>‹N°›</a:t>
            </a:fld>
            <a:endParaRPr lang="fr-FR"/>
          </a:p>
        </p:txBody>
      </p:sp>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6"/>
          </a:xfrm>
          <a:prstGeom prst="rect">
            <a:avLst/>
          </a:prstGeom>
        </p:spPr>
      </p:pic>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4892" y="686547"/>
            <a:ext cx="1993222" cy="281258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933" y="841772"/>
            <a:ext cx="4510134" cy="415498"/>
          </a:xfrm>
        </p:spPr>
        <p:txBody>
          <a:bodyPr wrap="square" anchor="t" anchorCtr="0">
            <a:spAutoFit/>
          </a:bodyPr>
          <a:lstStyle>
            <a:lvl1pPr marL="0" indent="0" algn="l">
              <a:buFontTx/>
              <a:buNone/>
              <a:defRPr sz="3000" b="0"/>
            </a:lvl1pPr>
          </a:lstStyle>
          <a:p>
            <a:r>
              <a:rPr lang="fr-FR"/>
              <a:t>Modifiez le style du titre</a:t>
            </a:r>
            <a:endParaRPr lang="en-US" dirty="0"/>
          </a:p>
        </p:txBody>
      </p:sp>
      <p:sp>
        <p:nvSpPr>
          <p:cNvPr id="3" name="Subtitle 2"/>
          <p:cNvSpPr>
            <a:spLocks noGrp="1"/>
          </p:cNvSpPr>
          <p:nvPr>
            <p:ph type="subTitle" idx="1"/>
          </p:nvPr>
        </p:nvSpPr>
        <p:spPr>
          <a:xfrm>
            <a:off x="2316933" y="1257270"/>
            <a:ext cx="4510134" cy="680356"/>
          </a:xfrm>
        </p:spPr>
        <p:txBody>
          <a:bodyPr wrap="square" tIns="180000" anchor="t" anchorCtr="0">
            <a:spAutoFit/>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fr-FR"/>
              <a:t>15 novembre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Conférence du 15 novembre 2018 - Loi ELAN : urbanisme / immobilier / logement, que retenir ?</a:t>
            </a:r>
            <a:endParaRPr lang="fr-F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EAD3107-5691-8C4F-809D-CE7436CC517D}" type="slidenum">
              <a:rPr lang="fr-FR" smtClean="0"/>
              <a:pPr/>
              <a:t>‹N°›</a:t>
            </a:fld>
            <a:endParaRPr lang="fr-FR"/>
          </a:p>
        </p:txBody>
      </p:sp>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906" y="4722151"/>
            <a:ext cx="1248833" cy="364066"/>
          </a:xfrm>
          <a:prstGeom prst="rect">
            <a:avLst/>
          </a:prstGeom>
        </p:spPr>
      </p:pic>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4892" y="686548"/>
            <a:ext cx="1993222" cy="28125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080000"/>
            <a:ext cx="7886700" cy="3327408"/>
          </a:xfrm>
          <a:prstGeom prst="rect">
            <a:avLst/>
          </a:prstGeom>
        </p:spPr>
        <p:txBody>
          <a:bodyPr vert="horz" wrap="square"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589520" y="4767263"/>
            <a:ext cx="883380" cy="273844"/>
          </a:xfrm>
          <a:prstGeom prst="rect">
            <a:avLst/>
          </a:prstGeom>
        </p:spPr>
        <p:txBody>
          <a:bodyPr vert="horz" lIns="0" tIns="0" rIns="0" bIns="0" rtlCol="0" anchor="ctr"/>
          <a:lstStyle>
            <a:lvl1pPr algn="r">
              <a:defRPr sz="800">
                <a:solidFill>
                  <a:srgbClr val="000000"/>
                </a:solidFill>
              </a:defRPr>
            </a:lvl1pPr>
          </a:lstStyle>
          <a:p>
            <a:r>
              <a:rPr lang="fr-FR"/>
              <a:t>15 novembre 2018</a:t>
            </a:r>
            <a:endParaRPr lang="fr-FR" dirty="0"/>
          </a:p>
        </p:txBody>
      </p:sp>
      <p:sp>
        <p:nvSpPr>
          <p:cNvPr id="5" name="Footer Placeholder 4"/>
          <p:cNvSpPr>
            <a:spLocks noGrp="1"/>
          </p:cNvSpPr>
          <p:nvPr>
            <p:ph type="ftr" sz="quarter" idx="3"/>
          </p:nvPr>
        </p:nvSpPr>
        <p:spPr>
          <a:xfrm>
            <a:off x="3063240" y="4767263"/>
            <a:ext cx="4526280" cy="273844"/>
          </a:xfrm>
          <a:prstGeom prst="rect">
            <a:avLst/>
          </a:prstGeom>
        </p:spPr>
        <p:txBody>
          <a:bodyPr vert="horz" lIns="0" tIns="0" rIns="0" bIns="0" rtlCol="0" anchor="ctr"/>
          <a:lstStyle>
            <a:lvl1pPr algn="r">
              <a:defRPr sz="800" b="0">
                <a:solidFill>
                  <a:srgbClr val="000000"/>
                </a:solidFill>
              </a:defRPr>
            </a:lvl1pPr>
          </a:lstStyle>
          <a:p>
            <a:r>
              <a:rPr lang="fr-FR"/>
              <a:t>Conférence du 15 novembre 2018 - Loi ELAN : urbanisme / immobilier / logement, que retenir ?</a:t>
            </a:r>
            <a:endParaRPr lang="fr-FR" dirty="0"/>
          </a:p>
        </p:txBody>
      </p:sp>
      <p:sp>
        <p:nvSpPr>
          <p:cNvPr id="6" name="Slide Number Placeholder 5"/>
          <p:cNvSpPr>
            <a:spLocks noGrp="1"/>
          </p:cNvSpPr>
          <p:nvPr>
            <p:ph type="sldNum" sz="quarter" idx="4"/>
          </p:nvPr>
        </p:nvSpPr>
        <p:spPr>
          <a:xfrm>
            <a:off x="8472900" y="4767263"/>
            <a:ext cx="389922" cy="273844"/>
          </a:xfrm>
          <a:prstGeom prst="rect">
            <a:avLst/>
          </a:prstGeom>
        </p:spPr>
        <p:txBody>
          <a:bodyPr vert="horz" lIns="0" tIns="0" rIns="0" bIns="0" rtlCol="0" anchor="ctr"/>
          <a:lstStyle>
            <a:lvl1pPr algn="r">
              <a:defRPr sz="800">
                <a:solidFill>
                  <a:srgbClr val="000000"/>
                </a:solidFill>
              </a:defRPr>
            </a:lvl1pPr>
          </a:lstStyle>
          <a:p>
            <a:fld id="{7EAD3107-5691-8C4F-809D-CE7436CC517D}" type="slidenum">
              <a:rPr lang="fr-FR" smtClean="0"/>
              <a:pPr/>
              <a:t>‹N°›</a:t>
            </a:fld>
            <a:endParaRPr lang="fr-FR" dirty="0"/>
          </a:p>
        </p:txBody>
      </p:sp>
      <p:sp>
        <p:nvSpPr>
          <p:cNvPr id="2" name="Title Placeholder 1"/>
          <p:cNvSpPr>
            <a:spLocks noGrp="1"/>
          </p:cNvSpPr>
          <p:nvPr>
            <p:ph type="title"/>
          </p:nvPr>
        </p:nvSpPr>
        <p:spPr>
          <a:xfrm>
            <a:off x="628650" y="273844"/>
            <a:ext cx="7886700" cy="443198"/>
          </a:xfrm>
          <a:prstGeom prst="rect">
            <a:avLst/>
          </a:prstGeom>
        </p:spPr>
        <p:txBody>
          <a:bodyPr vert="horz" lIns="0" tIns="0" rIns="0" bIns="0" rtlCol="0" anchor="t" anchorCtr="0">
            <a:noAutofit/>
          </a:bodyPr>
          <a:lstStyle/>
          <a:p>
            <a:r>
              <a:rPr lang="fr-FR" dirty="0"/>
              <a:t>Cliquez et modifiez le titre</a:t>
            </a:r>
            <a:endParaRPr lang="en-US" dirty="0"/>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sldLayoutIdLst>
    <p:sldLayoutId id="2147483667" r:id="rId1"/>
    <p:sldLayoutId id="2147483689" r:id="rId2"/>
    <p:sldLayoutId id="2147483687" r:id="rId3"/>
    <p:sldLayoutId id="2147483688" r:id="rId4"/>
    <p:sldLayoutId id="2147483661" r:id="rId5"/>
    <p:sldLayoutId id="2147483672" r:id="rId6"/>
    <p:sldLayoutId id="2147483679" r:id="rId7"/>
    <p:sldLayoutId id="2147483673" r:id="rId8"/>
    <p:sldLayoutId id="2147483680" r:id="rId9"/>
    <p:sldLayoutId id="2147483681" r:id="rId10"/>
    <p:sldLayoutId id="2147483682" r:id="rId11"/>
    <p:sldLayoutId id="2147483683" r:id="rId12"/>
    <p:sldLayoutId id="2147483684" r:id="rId13"/>
    <p:sldLayoutId id="2147483686" r:id="rId14"/>
    <p:sldLayoutId id="2147483662" r:id="rId15"/>
    <p:sldLayoutId id="2147483674" r:id="rId16"/>
    <p:sldLayoutId id="2147483675" r:id="rId17"/>
    <p:sldLayoutId id="2147483676" r:id="rId18"/>
    <p:sldLayoutId id="2147483677" r:id="rId19"/>
    <p:sldLayoutId id="2147483678" r:id="rId20"/>
    <p:sldLayoutId id="2147483666" r:id="rId21"/>
  </p:sldLayoutIdLst>
  <p:hf hdr="0"/>
  <p:txStyles>
    <p:titleStyle>
      <a:lvl1pPr marL="0" indent="0" algn="l" defTabSz="685800" rtl="0" eaLnBrk="1" latinLnBrk="0" hangingPunct="1">
        <a:lnSpc>
          <a:spcPct val="90000"/>
        </a:lnSpc>
        <a:spcBef>
          <a:spcPct val="0"/>
        </a:spcBef>
        <a:buFontTx/>
        <a:buNone/>
        <a:tabLst/>
        <a:defRPr sz="1600" b="1" kern="1200">
          <a:solidFill>
            <a:schemeClr val="tx1"/>
          </a:solidFill>
          <a:latin typeface="+mj-lt"/>
          <a:ea typeface="+mj-ea"/>
          <a:cs typeface="+mj-cs"/>
        </a:defRPr>
      </a:lvl1pPr>
    </p:titleStyle>
    <p:bodyStyle>
      <a:lvl1pPr marL="0" indent="180000" algn="l" defTabSz="180000" rtl="0" eaLnBrk="1" latinLnBrk="0" hangingPunct="1">
        <a:lnSpc>
          <a:spcPct val="90000"/>
        </a:lnSpc>
        <a:spcBef>
          <a:spcPts val="300"/>
        </a:spcBef>
        <a:buFontTx/>
        <a:buBlip>
          <a:blip r:embed="rId23"/>
        </a:buBlip>
        <a:tabLst/>
        <a:defRPr sz="1400" b="1" kern="1200">
          <a:solidFill>
            <a:schemeClr val="tx2"/>
          </a:solidFill>
          <a:latin typeface="+mn-lt"/>
          <a:ea typeface="+mn-ea"/>
          <a:cs typeface="+mn-cs"/>
        </a:defRPr>
      </a:lvl1pPr>
      <a:lvl2pPr marL="179388" indent="0" algn="l" defTabSz="685800" rtl="0" eaLnBrk="1" latinLnBrk="0" hangingPunct="1">
        <a:lnSpc>
          <a:spcPct val="90000"/>
        </a:lnSpc>
        <a:spcBef>
          <a:spcPts val="375"/>
        </a:spcBef>
        <a:buFont typeface="Arial" panose="020B0604020202020204" pitchFamily="34" charset="0"/>
        <a:buNone/>
        <a:tabLst/>
        <a:defRPr sz="1100" b="0" kern="1200">
          <a:solidFill>
            <a:schemeClr val="tx2"/>
          </a:solidFill>
          <a:latin typeface="+mn-lt"/>
          <a:ea typeface="+mn-ea"/>
          <a:cs typeface="+mn-cs"/>
        </a:defRPr>
      </a:lvl2pPr>
      <a:lvl3pPr marL="540000" indent="-180000" algn="l" defTabSz="685800" rtl="0" eaLnBrk="1" latinLnBrk="0" hangingPunct="1">
        <a:lnSpc>
          <a:spcPct val="90000"/>
        </a:lnSpc>
        <a:spcBef>
          <a:spcPts val="1700"/>
        </a:spcBef>
        <a:buFont typeface="Wingdings" charset="2"/>
        <a:buChar char="§"/>
        <a:tabLst/>
        <a:defRPr sz="1400" b="1" kern="1200">
          <a:solidFill>
            <a:schemeClr val="tx1"/>
          </a:solidFill>
          <a:latin typeface="+mn-lt"/>
          <a:ea typeface="+mn-ea"/>
          <a:cs typeface="+mn-cs"/>
        </a:defRPr>
      </a:lvl3pPr>
      <a:lvl4pPr marL="0" indent="0" algn="l" defTabSz="685800" rtl="0" eaLnBrk="1" latinLnBrk="0" hangingPunct="1">
        <a:lnSpc>
          <a:spcPct val="90000"/>
        </a:lnSpc>
        <a:spcBef>
          <a:spcPts val="700"/>
        </a:spcBef>
        <a:buClr>
          <a:schemeClr val="tx2"/>
        </a:buClr>
        <a:buFont typeface="Wingdings" charset="2"/>
        <a:buNone/>
        <a:tabLst/>
        <a:defRPr sz="1100" b="0" kern="1200">
          <a:solidFill>
            <a:srgbClr val="000000"/>
          </a:solidFill>
          <a:latin typeface="+mn-lt"/>
          <a:ea typeface="+mn-ea"/>
          <a:cs typeface="+mn-cs"/>
        </a:defRPr>
      </a:lvl4pPr>
      <a:lvl5pPr marL="0" indent="0" algn="l" defTabSz="57600" rtl="0" eaLnBrk="1" latinLnBrk="0" hangingPunct="1">
        <a:lnSpc>
          <a:spcPct val="90000"/>
        </a:lnSpc>
        <a:spcBef>
          <a:spcPts val="975"/>
        </a:spcBef>
        <a:buFont typeface="Arial" panose="020B0604020202020204" pitchFamily="34" charset="0"/>
        <a:buNone/>
        <a:tabLst/>
        <a:defRPr sz="900" kern="1200">
          <a:solidFill>
            <a:schemeClr val="accent2"/>
          </a:solidFill>
          <a:latin typeface="+mn-lt"/>
          <a:ea typeface="+mn-ea"/>
          <a:cs typeface="+mn-cs"/>
        </a:defRPr>
      </a:lvl5pPr>
      <a:lvl6pPr marL="0" indent="0" algn="l" defTabSz="685800" rtl="0" eaLnBrk="1" latinLnBrk="0" hangingPunct="1">
        <a:lnSpc>
          <a:spcPct val="100000"/>
        </a:lnSpc>
        <a:spcBef>
          <a:spcPts val="975"/>
        </a:spcBef>
        <a:buFont typeface="Arial" panose="020B0604020202020204" pitchFamily="34" charset="0"/>
        <a:buNone/>
        <a:tabLst>
          <a:tab pos="530225" algn="l"/>
        </a:tabLst>
        <a:defRPr sz="900" kern="1200">
          <a:solidFill>
            <a:schemeClr val="accent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579" userDrawn="1">
          <p15:clr>
            <a:srgbClr val="F26B43"/>
          </p15:clr>
        </p15:guide>
        <p15:guide id="4" pos="1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hyperlink" Target="mailto:b.berger@cheuvreux.fr"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D142ADA-9CC7-4F9B-8D81-43A822D36BAD}"/>
              </a:ext>
            </a:extLst>
          </p:cNvPr>
          <p:cNvPicPr>
            <a:picLocks noChangeAspect="1"/>
          </p:cNvPicPr>
          <p:nvPr/>
        </p:nvPicPr>
        <p:blipFill>
          <a:blip r:embed="rId2"/>
          <a:stretch>
            <a:fillRect/>
          </a:stretch>
        </p:blipFill>
        <p:spPr>
          <a:xfrm>
            <a:off x="4757763" y="-290723"/>
            <a:ext cx="5532754" cy="3610698"/>
          </a:xfrm>
          <a:prstGeom prst="rect">
            <a:avLst/>
          </a:prstGeom>
        </p:spPr>
      </p:pic>
      <p:pic>
        <p:nvPicPr>
          <p:cNvPr id="6" name="Espace réservé pour une image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 y="3039"/>
            <a:ext cx="9143998" cy="5141713"/>
          </a:xfrm>
        </p:spPr>
      </p:pic>
      <p:sp>
        <p:nvSpPr>
          <p:cNvPr id="2" name="Espace réservé de la date 1"/>
          <p:cNvSpPr>
            <a:spLocks noGrp="1"/>
          </p:cNvSpPr>
          <p:nvPr>
            <p:ph type="dt" sz="half" idx="10"/>
          </p:nvPr>
        </p:nvSpPr>
        <p:spPr>
          <a:xfrm>
            <a:off x="867628" y="2713606"/>
            <a:ext cx="1041010" cy="273844"/>
          </a:xfrm>
        </p:spPr>
        <p:txBody>
          <a:bodyPr/>
          <a:lstStyle/>
          <a:p>
            <a:pPr algn="l"/>
            <a:r>
              <a:rPr lang="fr-FR">
                <a:solidFill>
                  <a:schemeClr val="bg1"/>
                </a:solidFill>
              </a:rPr>
              <a:t>15 novembre 2018</a:t>
            </a:r>
            <a:endParaRPr lang="fr-FR" dirty="0">
              <a:solidFill>
                <a:schemeClr val="bg1"/>
              </a:solidFill>
            </a:endParaRPr>
          </a:p>
        </p:txBody>
      </p:sp>
      <p:sp>
        <p:nvSpPr>
          <p:cNvPr id="3" name="Espace réservé du pied de page 2"/>
          <p:cNvSpPr>
            <a:spLocks noGrp="1"/>
          </p:cNvSpPr>
          <p:nvPr>
            <p:ph type="ftr" sz="quarter" idx="11"/>
          </p:nvPr>
        </p:nvSpPr>
        <p:spPr>
          <a:xfrm>
            <a:off x="867628" y="1799055"/>
            <a:ext cx="6835139" cy="273844"/>
          </a:xfrm>
        </p:spPr>
        <p:txBody>
          <a:bodyPr/>
          <a:lstStyle/>
          <a:p>
            <a:pPr algn="l"/>
            <a:r>
              <a:rPr lang="fr-FR" dirty="0">
                <a:solidFill>
                  <a:schemeClr val="bg1"/>
                </a:solidFill>
              </a:rPr>
              <a:t>CONFÉRENCE</a:t>
            </a:r>
          </a:p>
        </p:txBody>
      </p:sp>
      <p:sp>
        <p:nvSpPr>
          <p:cNvPr id="4" name="Espace réservé du texte 3"/>
          <p:cNvSpPr>
            <a:spLocks noGrp="1"/>
          </p:cNvSpPr>
          <p:nvPr>
            <p:ph type="body" sz="quarter" idx="12"/>
          </p:nvPr>
        </p:nvSpPr>
        <p:spPr>
          <a:xfrm>
            <a:off x="867628" y="2158021"/>
            <a:ext cx="3519487" cy="620170"/>
          </a:xfrm>
        </p:spPr>
        <p:txBody>
          <a:bodyPr/>
          <a:lstStyle/>
          <a:p>
            <a:pPr algn="l"/>
            <a:r>
              <a:rPr lang="fr-FR" sz="1400" dirty="0">
                <a:solidFill>
                  <a:schemeClr val="bg1"/>
                </a:solidFill>
              </a:rPr>
              <a:t>Loi ELAN : </a:t>
            </a:r>
          </a:p>
          <a:p>
            <a:pPr algn="l"/>
            <a:r>
              <a:rPr lang="fr-FR" sz="1400" dirty="0">
                <a:solidFill>
                  <a:schemeClr val="bg1"/>
                </a:solidFill>
              </a:rPr>
              <a:t>Urbanisme / Immobilier / Logement,        que retenir ? </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62" y="4226590"/>
            <a:ext cx="1922255" cy="612000"/>
          </a:xfrm>
          <a:prstGeom prst="rect">
            <a:avLst/>
          </a:prstGeom>
        </p:spPr>
      </p:pic>
    </p:spTree>
    <p:extLst>
      <p:ext uri="{BB962C8B-B14F-4D97-AF65-F5344CB8AC3E}">
        <p14:creationId xmlns:p14="http://schemas.microsoft.com/office/powerpoint/2010/main" val="81556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10</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L. 421-9 Code de l’urbanisme – Prescription administrative</a:t>
            </a:r>
          </a:p>
        </p:txBody>
      </p:sp>
      <p:sp>
        <p:nvSpPr>
          <p:cNvPr id="6" name="Espace réservé du contenu 5"/>
          <p:cNvSpPr>
            <a:spLocks noGrp="1"/>
          </p:cNvSpPr>
          <p:nvPr>
            <p:ph idx="4294967295"/>
          </p:nvPr>
        </p:nvSpPr>
        <p:spPr>
          <a:xfrm>
            <a:off x="628650" y="1225296"/>
            <a:ext cx="7886700" cy="3108960"/>
          </a:xfrm>
        </p:spPr>
        <p:txBody>
          <a:bodyPr>
            <a:noAutofit/>
          </a:bodyPr>
          <a:lstStyle/>
          <a:p>
            <a:pPr indent="0">
              <a:buNone/>
            </a:pPr>
            <a:r>
              <a:rPr lang="fr-FR" sz="1200" b="0" dirty="0"/>
              <a:t>Lorsqu'une construction est achevée depuis plus de dix ans, le refus de permis de construire ou la décision d'opposition à déclaration préalable ne peut être fondé sur l'irrégularité de la construction initiale au regard du droit de l'urbanisme.</a:t>
            </a:r>
          </a:p>
          <a:p>
            <a:pPr indent="0">
              <a:buNone/>
            </a:pPr>
            <a:r>
              <a:rPr lang="fr-FR" sz="1200" b="0" dirty="0"/>
              <a:t>Les dispositions du premier alinéa ne sont pas applicables :</a:t>
            </a:r>
          </a:p>
          <a:p>
            <a:pPr indent="0">
              <a:buNone/>
            </a:pPr>
            <a:r>
              <a:rPr lang="fr-FR" sz="1200" b="0" dirty="0"/>
              <a:t>1° Lorsque la construction est de nature, par sa situation, à exposer ses usagers ou des tiers à un risque de mort ou de blessures de nature à entraîner une mutilation ou une infirmité permanente ;</a:t>
            </a:r>
          </a:p>
          <a:p>
            <a:pPr indent="0">
              <a:buNone/>
            </a:pPr>
            <a:r>
              <a:rPr lang="fr-FR" sz="1200" b="0" dirty="0"/>
              <a:t>2° Lorsqu'une action en démolition a été engagée dans les conditions prévues par l'article L. 480-13 ;</a:t>
            </a:r>
          </a:p>
          <a:p>
            <a:pPr indent="0">
              <a:buNone/>
            </a:pPr>
            <a:r>
              <a:rPr lang="fr-FR" sz="1200" b="0" dirty="0"/>
              <a:t>3° Lorsque la construction est située dans un parc national créé en application des articles L. 331-1 et suivants du code de l'environnement ou dans un site classé en application des articles L. 341-2 et suivants du même code ;</a:t>
            </a:r>
          </a:p>
          <a:p>
            <a:pPr indent="0">
              <a:buNone/>
            </a:pPr>
            <a:r>
              <a:rPr lang="fr-FR" sz="1200" b="0" dirty="0"/>
              <a:t>4° Lorsque la construction est située sur le domaine public ;</a:t>
            </a:r>
          </a:p>
          <a:p>
            <a:pPr indent="0">
              <a:buNone/>
            </a:pPr>
            <a:r>
              <a:rPr lang="fr-FR" sz="1200" b="0" dirty="0"/>
              <a:t>5° Lorsque la construction a été réalisée sans </a:t>
            </a:r>
            <a:r>
              <a:rPr lang="fr-FR" sz="1200" b="0" i="1" dirty="0"/>
              <a:t>(mots </a:t>
            </a:r>
            <a:r>
              <a:rPr lang="fr-FR" sz="1200" b="0" i="1" dirty="0" err="1"/>
              <a:t>rempl</a:t>
            </a:r>
            <a:r>
              <a:rPr lang="fr-FR" sz="1200" b="0" i="1" dirty="0"/>
              <a:t>. Art. 80 I PL ELAN) </a:t>
            </a:r>
            <a:r>
              <a:rPr lang="fr-FR" sz="1200" b="0" strike="sngStrike" dirty="0">
                <a:solidFill>
                  <a:srgbClr val="FF0000"/>
                </a:solidFill>
              </a:rPr>
              <a:t>permis de construire</a:t>
            </a:r>
            <a:r>
              <a:rPr lang="fr-FR" sz="1200" b="0" dirty="0">
                <a:solidFill>
                  <a:srgbClr val="FF0000"/>
                </a:solidFill>
              </a:rPr>
              <a:t> qu’aucun permis de construire n’ait été obtenu alors que celui-ci était requis ;</a:t>
            </a:r>
          </a:p>
          <a:p>
            <a:pPr indent="0">
              <a:buNone/>
            </a:pPr>
            <a:r>
              <a:rPr lang="fr-FR" sz="1200" b="0" dirty="0"/>
              <a:t>6° Dans les zones mentionnées au 1° du II de l'article L. 562-1 du code de l'environnement. </a:t>
            </a:r>
            <a:r>
              <a:rPr lang="fr-FR" sz="1200" dirty="0"/>
              <a:t> </a:t>
            </a:r>
          </a:p>
          <a:p>
            <a:pPr indent="0">
              <a:buNone/>
            </a:pPr>
            <a:endParaRPr lang="fr-FR" sz="1200" dirty="0"/>
          </a:p>
          <a:p>
            <a:pPr indent="0">
              <a:buNone/>
            </a:pPr>
            <a:endParaRPr lang="fr-FR" sz="1200" dirty="0"/>
          </a:p>
          <a:p>
            <a:endParaRPr lang="fr-FR" sz="120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388842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11</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L. 480-13 Code de l’urbanisme – Contentieux judiciaire</a:t>
            </a:r>
          </a:p>
        </p:txBody>
      </p:sp>
      <p:sp>
        <p:nvSpPr>
          <p:cNvPr id="6" name="Espace réservé du contenu 5"/>
          <p:cNvSpPr>
            <a:spLocks noGrp="1"/>
          </p:cNvSpPr>
          <p:nvPr>
            <p:ph idx="4294967295"/>
          </p:nvPr>
        </p:nvSpPr>
        <p:spPr>
          <a:xfrm>
            <a:off x="628650" y="742331"/>
            <a:ext cx="7886700" cy="3591925"/>
          </a:xfrm>
        </p:spPr>
        <p:txBody>
          <a:bodyPr>
            <a:noAutofit/>
          </a:bodyPr>
          <a:lstStyle/>
          <a:p>
            <a:pPr indent="0">
              <a:buNone/>
            </a:pPr>
            <a:r>
              <a:rPr lang="fr-FR" sz="1200" b="0" dirty="0"/>
              <a:t>Lorsqu'une construction a été édifiée conformément à un permis de construire :</a:t>
            </a:r>
          </a:p>
          <a:p>
            <a:pPr indent="0">
              <a:buNone/>
            </a:pPr>
            <a:r>
              <a:rPr lang="fr-FR" sz="1200" b="0" dirty="0"/>
              <a:t>1° Le propriétaire ne peut être condamné par un tribunal de l'ordre judiciaire à la démolir du fait de la méconnaissance des règles d'urbanisme ou des servitudes d'utilité publique que si, préalablement, le permis a été annulé pour excès de pouvoir par la juridiction administrative et </a:t>
            </a:r>
            <a:r>
              <a:rPr lang="fr-FR" sz="1200" b="0" i="1" dirty="0"/>
              <a:t>(phrase </a:t>
            </a:r>
            <a:r>
              <a:rPr lang="fr-FR" sz="1200" b="0" i="1" dirty="0" err="1"/>
              <a:t>aj</a:t>
            </a:r>
            <a:r>
              <a:rPr lang="fr-FR" sz="1200" b="0" i="1" dirty="0"/>
              <a:t>. Art. 80 III PL ELAN), </a:t>
            </a:r>
            <a:r>
              <a:rPr lang="fr-FR" sz="1200" b="0" dirty="0">
                <a:solidFill>
                  <a:srgbClr val="FF0000"/>
                </a:solidFill>
              </a:rPr>
              <a:t>sauf si le tribunal est saisi par le représentant de l’État dans le département sur le fondement du second alinéa de l’article L. 600‑6, </a:t>
            </a:r>
            <a:r>
              <a:rPr lang="fr-FR" sz="1200" b="0" dirty="0"/>
              <a:t>si la construction est située dans l'une des zones suivantes :</a:t>
            </a:r>
          </a:p>
          <a:p>
            <a:pPr indent="0">
              <a:buNone/>
            </a:pPr>
            <a:r>
              <a:rPr lang="fr-FR" sz="1200" b="0" dirty="0"/>
              <a:t>a) Les espaces, paysages et milieux caractéristiques du patrimoine naturel et culturel montagnard mentionnés à l'article L. 122-9 et au 2° de l'article L. 122-26, lorsqu'ils ont été identifiés et délimités par des documents réglementaires relatifs à l'occupation et à l'utilisation des sols ;</a:t>
            </a:r>
          </a:p>
          <a:p>
            <a:pPr indent="0">
              <a:buNone/>
            </a:pPr>
            <a:r>
              <a:rPr lang="fr-FR" sz="1200" b="0" dirty="0"/>
              <a:t>b) Les espaces terrestres et marins, sites et paysages remarquables ou caractéristiques du patrimoine naturel et culturel du littoral et les milieux nécessaires au maintien des équilibres biologiques mentionnés à l'article L. 146-6, lorsqu'ils ont été identifiés et délimités par des documents réglementaires relatifs à l'occupation et à l'utilisation des sols, sauf s'il s'agit d'une construction en bois antérieure au 1er janvier 2010, d'une superficie inférieure à mille mètres carrés, destinée à une exploitation d'agriculture biologique satisfaisant aux exigences ou conditions mentionnées à l'article L. 641-13 du code rural et de la pêche maritime et bénéficiant d'une appellation d'origine protégée définie à l'article L. 641-10 du même code ;</a:t>
            </a:r>
          </a:p>
          <a:p>
            <a:pPr indent="0">
              <a:buNone/>
            </a:pPr>
            <a:r>
              <a:rPr lang="fr-FR" sz="1200" b="0" dirty="0"/>
              <a:t>c) La bande de trois cents mètres des parties naturelles des rives des plans d'eau naturels ou artificiels d'une superficie inférieure à mille hectares mentionnée à l'article L. 122-12 du présent code ;</a:t>
            </a:r>
          </a:p>
          <a:p>
            <a:pPr indent="0">
              <a:buNone/>
            </a:pPr>
            <a:r>
              <a:rPr lang="fr-FR" sz="1200" b="0" dirty="0"/>
              <a:t>d) La bande littorale de cent mètres mentionnée aux articles L. 121-16, L. 121-17 et L. 121-19 ;</a:t>
            </a:r>
          </a:p>
          <a:p>
            <a:pPr indent="0">
              <a:buNone/>
            </a:pPr>
            <a:r>
              <a:rPr lang="fr-FR" sz="1200" b="0" dirty="0"/>
              <a:t>e) Les cœurs des parcs nationaux délimités en application de l'article L. 331-2 du code de l'environnement ;</a:t>
            </a:r>
          </a:p>
          <a:p>
            <a:pPr indent="0">
              <a:buNone/>
            </a:pPr>
            <a:r>
              <a:rPr lang="fr-FR" sz="1200" b="0" dirty="0"/>
              <a:t>f) Les réserves naturelles et les périmètres de protection autour de ces réserves institués en application, respectivement, de l'article L. 332-1 et des articles L. 332-16 à L. 332-18 du même code ;</a:t>
            </a:r>
          </a:p>
          <a:p>
            <a:pPr indent="0">
              <a:buNone/>
            </a:pPr>
            <a:endParaRPr lang="fr-FR" sz="1200" b="0" dirty="0"/>
          </a:p>
          <a:p>
            <a:pPr indent="0">
              <a:buNone/>
            </a:pPr>
            <a:endParaRPr lang="fr-FR" sz="1200" dirty="0"/>
          </a:p>
          <a:p>
            <a:pPr indent="0">
              <a:buNone/>
            </a:pPr>
            <a:endParaRPr lang="fr-FR" sz="1200" dirty="0"/>
          </a:p>
          <a:p>
            <a:endParaRPr lang="fr-FR" sz="120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203440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12</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L. 480-13 Code de l’urbanisme – Contentieux judiciaire</a:t>
            </a:r>
          </a:p>
        </p:txBody>
      </p:sp>
      <p:sp>
        <p:nvSpPr>
          <p:cNvPr id="6" name="Espace réservé du contenu 5"/>
          <p:cNvSpPr>
            <a:spLocks noGrp="1"/>
          </p:cNvSpPr>
          <p:nvPr>
            <p:ph idx="4294967295"/>
          </p:nvPr>
        </p:nvSpPr>
        <p:spPr>
          <a:xfrm>
            <a:off x="628650" y="832104"/>
            <a:ext cx="7886700" cy="3502152"/>
          </a:xfrm>
        </p:spPr>
        <p:txBody>
          <a:bodyPr>
            <a:noAutofit/>
          </a:bodyPr>
          <a:lstStyle/>
          <a:p>
            <a:pPr indent="0">
              <a:buNone/>
            </a:pPr>
            <a:r>
              <a:rPr lang="fr-FR" sz="1200" b="0" dirty="0"/>
              <a:t>g) Les sites inscrits ou classés en application des articles L. 341-1 et L. 341-2 dudit code ;</a:t>
            </a:r>
          </a:p>
          <a:p>
            <a:pPr indent="0">
              <a:buNone/>
            </a:pPr>
            <a:r>
              <a:rPr lang="fr-FR" sz="1200" b="0" dirty="0"/>
              <a:t>h) Les sites désignés Natura 2000 en application de l'article L. 414-1 du même code ;</a:t>
            </a:r>
          </a:p>
          <a:p>
            <a:pPr indent="0">
              <a:buNone/>
            </a:pPr>
            <a:r>
              <a:rPr lang="fr-FR" sz="1200" b="0" dirty="0"/>
              <a:t>i) Les zones qui figurent dans les plans de prévention des risques technologiques mentionnées au 1° de l'article L. 515-16 dudit code, celles qui figurent dans les plans de prévention des risques naturels prévisibles mentionnés aux 1° et 2° du II de l'article L. 562-1 du même code ainsi que celles qui figurent dans les plans de prévention des risques miniers prévus à l'article L. 174-5 du code minier, lorsque le droit de réaliser des aménagements, des ouvrages ou des constructions nouvelles et d'étendre les constructions existantes y est limité ou supprimé ;</a:t>
            </a:r>
          </a:p>
          <a:p>
            <a:pPr indent="0">
              <a:buNone/>
            </a:pPr>
            <a:r>
              <a:rPr lang="fr-FR" sz="1200" b="0" dirty="0"/>
              <a:t>j) Les périmètres des servitudes relatives aux installations classées pour la protection de l'environnement instituées en application de l'article L. 515-8 du code de l'environnement, lorsque les servitudes instituées dans ces périmètres comportent une limitation ou une suppression du droit d'implanter des constructions ou des ouvrages ;</a:t>
            </a:r>
          </a:p>
          <a:p>
            <a:pPr indent="0">
              <a:buNone/>
            </a:pPr>
            <a:r>
              <a:rPr lang="fr-FR" sz="1200" b="0" dirty="0"/>
              <a:t>k) Les périmètres des servitudes sur des terrains pollués, sur l'emprise des sites de stockage de déchets, sur l'emprise d'anciennes carrières ou dans le voisinage d'un site de stockage géologique de dioxyde de carbone instituées en application de l'article L. 515-12 du même code, lorsque les servitudes instituées dans ces périmètres comportent une limitation ou une suppression du droit d'implanter des constructions ou des ouvrages ;</a:t>
            </a:r>
          </a:p>
          <a:p>
            <a:pPr indent="0">
              <a:buNone/>
            </a:pPr>
            <a:r>
              <a:rPr lang="fr-FR" sz="1200" b="0" dirty="0"/>
              <a:t>l) Les sites patrimoniaux remarquables créés en application des articles L. 631-1 et L. 631-2 du code du patrimoine ;</a:t>
            </a:r>
          </a:p>
          <a:p>
            <a:pPr indent="0">
              <a:buNone/>
            </a:pPr>
            <a:r>
              <a:rPr lang="fr-FR" sz="1200" b="0" dirty="0"/>
              <a:t>m) Les abords des monuments historiques prévus aux articles L. 621-30 et L. 621-31 du même code ;</a:t>
            </a:r>
          </a:p>
          <a:p>
            <a:pPr indent="0">
              <a:buNone/>
            </a:pPr>
            <a:r>
              <a:rPr lang="fr-FR" sz="1200" b="0" dirty="0"/>
              <a:t>n) Les secteurs délimités par le plan local d'urbanisme en application des articles L. 151-19 et L. 151-23 du présent code.</a:t>
            </a:r>
          </a:p>
          <a:p>
            <a:pPr indent="0">
              <a:buNone/>
            </a:pPr>
            <a:r>
              <a:rPr lang="fr-FR" sz="1200" b="0" dirty="0"/>
              <a:t>L'action en démolition doit être engagée dans le délai de deux ans qui suit la décision devenue définitive de la juridiction administrative ;</a:t>
            </a:r>
          </a:p>
          <a:p>
            <a:pPr indent="0">
              <a:buNone/>
            </a:pPr>
            <a:endParaRPr lang="fr-FR" sz="1200" b="0" dirty="0"/>
          </a:p>
          <a:p>
            <a:pPr indent="0">
              <a:buNone/>
            </a:pPr>
            <a:endParaRPr lang="fr-FR" sz="1200" dirty="0"/>
          </a:p>
          <a:p>
            <a:pPr indent="0">
              <a:buNone/>
            </a:pPr>
            <a:endParaRPr lang="fr-FR" sz="1200" dirty="0"/>
          </a:p>
          <a:p>
            <a:endParaRPr lang="fr-FR" sz="120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269122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13</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L. 480-13 Code de l’urbanisme – Contentieux judiciaire</a:t>
            </a:r>
          </a:p>
        </p:txBody>
      </p:sp>
      <p:sp>
        <p:nvSpPr>
          <p:cNvPr id="6" name="Espace réservé du contenu 5"/>
          <p:cNvSpPr>
            <a:spLocks noGrp="1"/>
          </p:cNvSpPr>
          <p:nvPr>
            <p:ph idx="4294967295"/>
          </p:nvPr>
        </p:nvSpPr>
        <p:spPr>
          <a:xfrm>
            <a:off x="628650" y="996696"/>
            <a:ext cx="7886700" cy="3337560"/>
          </a:xfrm>
        </p:spPr>
        <p:txBody>
          <a:bodyPr>
            <a:noAutofit/>
          </a:bodyPr>
          <a:lstStyle/>
          <a:p>
            <a:pPr indent="0">
              <a:buNone/>
            </a:pPr>
            <a:r>
              <a:rPr lang="fr-FR" sz="1200" b="0" dirty="0"/>
              <a:t>2° Le constructeur ne peut être condamné par un tribunal de l'ordre judiciaire à des dommages et intérêts que si, préalablement, le permis a été annulé pour excès de pouvoir ou si son illégalité a été constatée par la juridiction administrative. L'action en responsabilité civile doit être engagée au plus tard deux ans après l'achèvement des travaux.</a:t>
            </a:r>
          </a:p>
          <a:p>
            <a:pPr indent="0">
              <a:buNone/>
            </a:pPr>
            <a:r>
              <a:rPr lang="fr-FR" sz="1200" b="0" dirty="0"/>
              <a:t>Lorsque l'achèvement des travaux est intervenu avant la publication de la loi n° 2006-872 du 13 juillet 2006 portant engagement national pour le logement, la prescription antérieure continue à courir selon son régime.</a:t>
            </a:r>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197385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14</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L. 600-6 Code de l’urbanisme – Contentieux judiciaire</a:t>
            </a:r>
          </a:p>
        </p:txBody>
      </p:sp>
      <p:sp>
        <p:nvSpPr>
          <p:cNvPr id="6" name="Espace réservé du contenu 5"/>
          <p:cNvSpPr>
            <a:spLocks noGrp="1"/>
          </p:cNvSpPr>
          <p:nvPr>
            <p:ph idx="4294967295"/>
          </p:nvPr>
        </p:nvSpPr>
        <p:spPr>
          <a:xfrm>
            <a:off x="628650" y="1271016"/>
            <a:ext cx="7886700" cy="3063240"/>
          </a:xfrm>
        </p:spPr>
        <p:txBody>
          <a:bodyPr>
            <a:noAutofit/>
          </a:bodyPr>
          <a:lstStyle/>
          <a:p>
            <a:pPr indent="0">
              <a:buNone/>
            </a:pPr>
            <a:r>
              <a:rPr lang="fr-FR" b="0" dirty="0"/>
              <a:t>Lorsque la juridiction administrative, saisie d'un déféré préfectoral, a annulé par une décision devenue définitive un permis de construire pour un motif non susceptible de régularisation, le représentant de l'Etat dans le département peut engager une action civile en vue de la démolition de la construction dans les conditions et délais définis par le 1° de l'article L. 480-13.</a:t>
            </a:r>
          </a:p>
          <a:p>
            <a:pPr indent="0">
              <a:buNone/>
            </a:pPr>
            <a:endParaRPr lang="fr-FR" b="0" dirty="0"/>
          </a:p>
          <a:p>
            <a:pPr indent="0">
              <a:buNone/>
            </a:pPr>
            <a:r>
              <a:rPr lang="fr-FR" b="0" i="1" dirty="0"/>
              <a:t>(al. </a:t>
            </a:r>
            <a:r>
              <a:rPr lang="fr-FR" b="0" i="1" dirty="0" err="1"/>
              <a:t>aj</a:t>
            </a:r>
            <a:r>
              <a:rPr lang="fr-FR" b="0" i="1" dirty="0"/>
              <a:t>. Art. 80 IV 7° PL ELAN)</a:t>
            </a:r>
            <a:r>
              <a:rPr lang="fr-FR" b="0" dirty="0"/>
              <a:t> </a:t>
            </a:r>
            <a:r>
              <a:rPr lang="fr-FR" b="0" dirty="0">
                <a:solidFill>
                  <a:srgbClr val="FF0000"/>
                </a:solidFill>
              </a:rPr>
              <a:t>Le représentant de l’État dans le département peut également engager cette action lorsque la construction n’est pas située dans les zones mentionnées aux a à n du même 1°.</a:t>
            </a:r>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316408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15</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L. 610-1 Code de l’urbanisme – Contentieux judiciaire</a:t>
            </a:r>
          </a:p>
        </p:txBody>
      </p:sp>
      <p:sp>
        <p:nvSpPr>
          <p:cNvPr id="6" name="Espace réservé du contenu 5"/>
          <p:cNvSpPr>
            <a:spLocks noGrp="1"/>
          </p:cNvSpPr>
          <p:nvPr>
            <p:ph idx="4294967295"/>
          </p:nvPr>
        </p:nvSpPr>
        <p:spPr>
          <a:xfrm>
            <a:off x="628650" y="941832"/>
            <a:ext cx="7886700" cy="3392424"/>
          </a:xfrm>
        </p:spPr>
        <p:txBody>
          <a:bodyPr>
            <a:noAutofit/>
          </a:bodyPr>
          <a:lstStyle/>
          <a:p>
            <a:pPr indent="0">
              <a:buNone/>
            </a:pPr>
            <a:r>
              <a:rPr lang="fr-FR" b="0" dirty="0"/>
              <a:t>En cas d'infraction aux dispositions des plans locaux d'urbanisme, les articles L. 480-1 à L. 480-9 sont applicables, les obligations mentionnées à l'article L. 480-4 s'entendant également de celles résultant des plans locaux d'urbanisme.</a:t>
            </a:r>
          </a:p>
          <a:p>
            <a:pPr indent="0">
              <a:buNone/>
            </a:pPr>
            <a:r>
              <a:rPr lang="fr-FR" b="0" dirty="0"/>
              <a:t>Les sanctions édictées à l'article L. 480-4 s'appliquent également :</a:t>
            </a:r>
          </a:p>
          <a:p>
            <a:pPr indent="0">
              <a:buNone/>
            </a:pPr>
            <a:r>
              <a:rPr lang="fr-FR" b="0" dirty="0"/>
              <a:t>1° En cas d'exécution de travaux ou d'utilisation du sol en méconnaissance des obligations imposées par les articles L. 111-1 à L. 111-10, L. 111-15, L. 111-23, L. 115-3 et L. 131-1 à L. 131-7 ainsi que par les règlements pris pour leur application ;</a:t>
            </a:r>
          </a:p>
          <a:p>
            <a:pPr indent="0">
              <a:buNone/>
            </a:pPr>
            <a:r>
              <a:rPr lang="fr-FR" b="0" dirty="0"/>
              <a:t>2° En cas de coupes et d'abattages d'arbres effectués en infraction aux dispositions de l'article L. 421-4, sur les territoires des communes, parties de communes ou ensemble de communes où l'établissement d'un plan local d'urbanisme a été prescrit mais où ce plan n'a pas encore été rendu public ;</a:t>
            </a:r>
          </a:p>
          <a:p>
            <a:pPr indent="0">
              <a:buNone/>
            </a:pPr>
            <a:r>
              <a:rPr lang="fr-FR" b="0" dirty="0"/>
              <a:t>3° En cas d'exécution de travaux ou d'utilisation du sol en infraction aux dispositions des articles L. 113-11 et L. 113-12 relatifs à la protection des espaces naturels sensibles des départements ;</a:t>
            </a:r>
          </a:p>
          <a:p>
            <a:pPr indent="0">
              <a:buNone/>
            </a:pPr>
            <a:r>
              <a:rPr lang="fr-FR" b="0" dirty="0"/>
              <a:t>4° En cas d'exécution, dans une zone d'aménagement concerté, de travaux dont la réalisation doit obligatoirement être précédée d'une étude de sécurité publique en application de l'article L. 114-1, avant la réception de cette étude par la commission compétente en matière de sécurité publique.</a:t>
            </a:r>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3210923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16</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L. 610-1 Code de l’urbanisme – Contentieux judiciaire</a:t>
            </a:r>
          </a:p>
        </p:txBody>
      </p:sp>
      <p:sp>
        <p:nvSpPr>
          <p:cNvPr id="6" name="Espace réservé du contenu 5"/>
          <p:cNvSpPr>
            <a:spLocks noGrp="1"/>
          </p:cNvSpPr>
          <p:nvPr>
            <p:ph idx="4294967295"/>
          </p:nvPr>
        </p:nvSpPr>
        <p:spPr>
          <a:xfrm>
            <a:off x="628650" y="950976"/>
            <a:ext cx="7886700" cy="3383280"/>
          </a:xfrm>
        </p:spPr>
        <p:txBody>
          <a:bodyPr>
            <a:noAutofit/>
          </a:bodyPr>
          <a:lstStyle/>
          <a:p>
            <a:pPr indent="0">
              <a:buNone/>
            </a:pPr>
            <a:r>
              <a:rPr lang="fr-FR" b="0" dirty="0"/>
              <a:t>Toute association agréée de protection de l'environnement en application des dispositions de l'article L. 141-1 du code de l'environnement peut exercer les droits reconnus à la partie civile en ce qui concerne les faits constituant une infraction aux alinéas premier et second du présent article et portant un préjudice direct ou indirect aux intérêts collectifs qu'elle a pour objet de défendre.</a:t>
            </a:r>
          </a:p>
          <a:p>
            <a:pPr indent="0">
              <a:buNone/>
            </a:pPr>
            <a:endParaRPr lang="fr-FR" b="0" dirty="0"/>
          </a:p>
          <a:p>
            <a:pPr indent="0">
              <a:buNone/>
            </a:pPr>
            <a:r>
              <a:rPr lang="fr-FR" b="0" dirty="0"/>
              <a:t>La commune ainsi que l'établissement public de coopération intercommunale compétent en matière d'urbanisme peuvent exercer les droits reconnus à la partie civile, en ce qui concerne les faits commis sur leur territoire et constituant une infraction aux dispositions du présent article. </a:t>
            </a:r>
          </a:p>
          <a:p>
            <a:pPr indent="0">
              <a:buNone/>
            </a:pPr>
            <a:endParaRPr lang="fr-FR" b="0" dirty="0"/>
          </a:p>
          <a:p>
            <a:pPr indent="0">
              <a:buNone/>
            </a:pPr>
            <a:r>
              <a:rPr lang="fr-FR" b="0" i="1" dirty="0"/>
              <a:t>(al. </a:t>
            </a:r>
            <a:r>
              <a:rPr lang="fr-FR" b="0" i="1" dirty="0" err="1"/>
              <a:t>aj</a:t>
            </a:r>
            <a:r>
              <a:rPr lang="fr-FR" b="0" i="1" dirty="0"/>
              <a:t>. Art. 80 IV 13° PL ELAN)</a:t>
            </a:r>
            <a:r>
              <a:rPr lang="fr-FR" b="0" dirty="0"/>
              <a:t> </a:t>
            </a:r>
            <a:r>
              <a:rPr lang="fr-FR" b="0" dirty="0">
                <a:solidFill>
                  <a:srgbClr val="FF0000"/>
                </a:solidFill>
              </a:rPr>
              <a:t>Sauf en cas de fraude, le présent article n’est pas applicable lorsque le bénéficiaire d’une autorisation définitive relative à l’occupation ou l’utilisation du sol, délivrée selon les règles du présent code, exécute des travaux conformément à cette autorisation.</a:t>
            </a:r>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22302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17</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L. 600-3 Code de l’urbanisme – Contentieux administratif</a:t>
            </a:r>
          </a:p>
        </p:txBody>
      </p:sp>
      <p:sp>
        <p:nvSpPr>
          <p:cNvPr id="6" name="Espace réservé du contenu 5"/>
          <p:cNvSpPr>
            <a:spLocks noGrp="1"/>
          </p:cNvSpPr>
          <p:nvPr>
            <p:ph idx="4294967295"/>
          </p:nvPr>
        </p:nvSpPr>
        <p:spPr>
          <a:xfrm>
            <a:off x="628650" y="950976"/>
            <a:ext cx="7886700" cy="3383280"/>
          </a:xfrm>
        </p:spPr>
        <p:txBody>
          <a:bodyPr>
            <a:noAutofit/>
          </a:bodyPr>
          <a:lstStyle/>
          <a:p>
            <a:pPr indent="0">
              <a:buNone/>
            </a:pPr>
            <a:r>
              <a:rPr lang="fr-FR" b="0" i="1" dirty="0"/>
              <a:t>(art. mod. Art. 80 IV 3° PL ELAN)</a:t>
            </a:r>
            <a:r>
              <a:rPr lang="fr-FR" b="0" dirty="0"/>
              <a:t> </a:t>
            </a:r>
            <a:r>
              <a:rPr lang="fr-FR" b="0" dirty="0">
                <a:solidFill>
                  <a:srgbClr val="FF0000"/>
                </a:solidFill>
              </a:rPr>
              <a:t>Un recours dirigé contre une décision de non-opposition à déclaration préalable ou contre un permis de construire, d’aménager ou de démolir ne peut être assorti d’une requête en référé suspension que jusqu’à l’expiration du délai fixé pour la cristallisation des moyens soulevés devant le juge saisi en premier ressort.</a:t>
            </a:r>
          </a:p>
          <a:p>
            <a:pPr indent="0">
              <a:buNone/>
            </a:pPr>
            <a:endParaRPr lang="fr-FR" b="0" dirty="0"/>
          </a:p>
          <a:p>
            <a:pPr indent="0">
              <a:buNone/>
            </a:pPr>
            <a:r>
              <a:rPr lang="fr-FR" b="0" dirty="0">
                <a:solidFill>
                  <a:srgbClr val="FF0000"/>
                </a:solidFill>
              </a:rPr>
              <a:t>La condition d’urgence prévue à l’article L. 521‑1 du code de justice administrative est présumée satisfaite</a:t>
            </a:r>
            <a:r>
              <a:rPr lang="fr-FR" b="0" dirty="0"/>
              <a:t>.</a:t>
            </a:r>
          </a:p>
          <a:p>
            <a:pPr indent="0">
              <a:buNone/>
            </a:pPr>
            <a:endParaRPr lang="fr-FR" b="0" dirty="0"/>
          </a:p>
          <a:p>
            <a:pPr indent="0">
              <a:buNone/>
            </a:pPr>
            <a:r>
              <a:rPr lang="fr-FR" b="0" dirty="0"/>
              <a:t>L'Etat, la commune ou l'établissement public de coopération intercommunale, lorsqu'ils défèrent à un tribunal administratif une décision relative à un permis de construire ou d'aménager et assortissent leur recours d'une demande de suspension, peuvent demander qu'il soit fait application des dispositions prévues aux troisième et quatrième alinéas de l'article L. 2131-6 du code général des collectivités territoriales.</a:t>
            </a:r>
          </a:p>
          <a:p>
            <a:pPr indent="0">
              <a:buNone/>
            </a:pPr>
            <a:endParaRPr lang="fr-FR" b="0" dirty="0"/>
          </a:p>
          <a:p>
            <a:pPr indent="0">
              <a:buNone/>
            </a:pPr>
            <a:r>
              <a:rPr lang="fr-FR" b="0" dirty="0"/>
              <a:t>Lorsqu'une personne autre que celles mentionnées à l'alinéa précédent défère une décision relative à un permis de construire ou d'aménager et assortit son recours d'une demande de suspension, le juge des référés statue sur cette demande dans un délai d'un mois.</a:t>
            </a:r>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79934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18</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R. 600-7 Code de l’urbanisme – Attestation de non recours</a:t>
            </a:r>
          </a:p>
        </p:txBody>
      </p:sp>
      <p:sp>
        <p:nvSpPr>
          <p:cNvPr id="6" name="Espace réservé du contenu 5"/>
          <p:cNvSpPr>
            <a:spLocks noGrp="1"/>
          </p:cNvSpPr>
          <p:nvPr>
            <p:ph idx="4294967295"/>
          </p:nvPr>
        </p:nvSpPr>
        <p:spPr>
          <a:xfrm>
            <a:off x="628650" y="1170432"/>
            <a:ext cx="7886700" cy="3163824"/>
          </a:xfrm>
        </p:spPr>
        <p:txBody>
          <a:bodyPr>
            <a:noAutofit/>
          </a:bodyPr>
          <a:lstStyle/>
          <a:p>
            <a:pPr indent="0">
              <a:buNone/>
            </a:pPr>
            <a:r>
              <a:rPr lang="fr-FR" b="0" i="1" dirty="0"/>
              <a:t>(Art. créé. D. 2018-617, art. 7) </a:t>
            </a:r>
            <a:r>
              <a:rPr lang="fr-FR" b="0" dirty="0">
                <a:solidFill>
                  <a:srgbClr val="FF0000"/>
                </a:solidFill>
              </a:rPr>
              <a:t>– Toute personne peut se faire délivrer par le greffe de la juridiction devant laquelle un recours est susceptible d'être formé contre une décision relative à l'occupation ou l'utilisation du sol régie par le présent code, ou contre un jugement portant sur une telle décision, un document qui, soit atteste de l'absence de recours contentieux ou d'appel portant sur cette décision devant cette juridiction, soit, dans l'hypothèse où un recours ou un appel a été enregistré au greffe de la juridiction, indique la date d'enregistrement de ce recours ou de cet appel.</a:t>
            </a:r>
          </a:p>
          <a:p>
            <a:pPr indent="0">
              <a:buNone/>
            </a:pPr>
            <a:endParaRPr lang="fr-FR" b="0" dirty="0">
              <a:solidFill>
                <a:srgbClr val="FF0000"/>
              </a:solidFill>
            </a:endParaRPr>
          </a:p>
          <a:p>
            <a:pPr indent="0">
              <a:buNone/>
            </a:pPr>
            <a:r>
              <a:rPr lang="fr-FR" b="0" dirty="0">
                <a:solidFill>
                  <a:srgbClr val="FF0000"/>
                </a:solidFill>
              </a:rPr>
              <a:t>Toute personne peut se faire délivrer par le secrétariat de la section du contentieux du Conseil d'Etat un document attestant de l'absence de pourvoi contre un jugement ou un arrêt relatif à une décision relative à l'occupation ou l'utilisation du sol régie par le présent code ou, dans l'hypothèse où un pourvoi a été enregistré, indiquant la date d'enregistrement de ce pourvoi.</a:t>
            </a:r>
          </a:p>
          <a:p>
            <a:pPr indent="0">
              <a:buNone/>
            </a:pPr>
            <a:r>
              <a:rPr lang="fr-FR" b="0" dirty="0"/>
              <a:t>.</a:t>
            </a:r>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176861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352688" y="841772"/>
            <a:ext cx="4510134" cy="830997"/>
          </a:xfrm>
        </p:spPr>
        <p:txBody>
          <a:bodyPr/>
          <a:lstStyle/>
          <a:p>
            <a:r>
              <a:rPr lang="fr-FR" dirty="0"/>
              <a:t>Logement social </a:t>
            </a:r>
            <a:br>
              <a:rPr lang="fr-FR" dirty="0"/>
            </a:br>
            <a:r>
              <a:rPr lang="fr-FR" dirty="0"/>
              <a:t>Alice Fuchs Cessot</a:t>
            </a:r>
          </a:p>
        </p:txBody>
      </p:sp>
      <p:sp>
        <p:nvSpPr>
          <p:cNvPr id="3" name="Sous-titre 2"/>
          <p:cNvSpPr>
            <a:spLocks noGrp="1"/>
          </p:cNvSpPr>
          <p:nvPr>
            <p:ph type="subTitle" idx="1"/>
          </p:nvPr>
        </p:nvSpPr>
        <p:spPr>
          <a:xfrm>
            <a:off x="4352688" y="1257270"/>
            <a:ext cx="4510134" cy="431057"/>
          </a:xfrm>
        </p:spPr>
        <p:txBody>
          <a:bodyPr/>
          <a:lstStyle/>
          <a:p>
            <a:endParaRPr lang="fr-FR" dirty="0"/>
          </a:p>
        </p:txBody>
      </p:sp>
      <p:sp>
        <p:nvSpPr>
          <p:cNvPr id="4" name="Espace réservé de la date 3"/>
          <p:cNvSpPr>
            <a:spLocks noGrp="1"/>
          </p:cNvSpPr>
          <p:nvPr>
            <p:ph type="dt" sz="half" idx="10"/>
          </p:nvPr>
        </p:nvSpPr>
        <p:spPr/>
        <p:txBody>
          <a:bodyPr/>
          <a:lstStyle/>
          <a:p>
            <a:fld id="{76E36501-AE82-6A46-8AC2-E404AAF8DF4E}" type="datetime4">
              <a:rPr lang="fr-FR" smtClean="0"/>
              <a:t>6 décembre 2018</a:t>
            </a:fld>
            <a:endParaRPr lang="fr-FR"/>
          </a:p>
        </p:txBody>
      </p:sp>
      <p:sp>
        <p:nvSpPr>
          <p:cNvPr id="5" name="Espace réservé du pied de page 4"/>
          <p:cNvSpPr>
            <a:spLocks noGrp="1"/>
          </p:cNvSpPr>
          <p:nvPr>
            <p:ph type="ftr" sz="quarter" idx="11"/>
          </p:nvPr>
        </p:nvSpPr>
        <p:spPr/>
        <p:txBody>
          <a:bodyPr/>
          <a:lstStyle/>
          <a:p>
            <a:r>
              <a:rPr lang="fr-FR"/>
              <a:t>Titre de la présentation à modifier</a:t>
            </a:r>
          </a:p>
        </p:txBody>
      </p:sp>
      <p:sp>
        <p:nvSpPr>
          <p:cNvPr id="6" name="Espace réservé du numéro de diapositive 5"/>
          <p:cNvSpPr>
            <a:spLocks noGrp="1"/>
          </p:cNvSpPr>
          <p:nvPr>
            <p:ph type="sldNum" sz="quarter" idx="12"/>
          </p:nvPr>
        </p:nvSpPr>
        <p:spPr/>
        <p:txBody>
          <a:bodyPr/>
          <a:lstStyle/>
          <a:p>
            <a:fld id="{7EAD3107-5691-8C4F-809D-CE7436CC517D}" type="slidenum">
              <a:rPr lang="fr-FR" smtClean="0"/>
              <a:t>19</a:t>
            </a:fld>
            <a:endParaRPr lang="fr-FR"/>
          </a:p>
        </p:txBody>
      </p:sp>
    </p:spTree>
    <p:extLst>
      <p:ext uri="{BB962C8B-B14F-4D97-AF65-F5344CB8AC3E}">
        <p14:creationId xmlns:p14="http://schemas.microsoft.com/office/powerpoint/2010/main" val="100707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8196" y="860785"/>
            <a:ext cx="6576150" cy="249299"/>
          </a:xfrm>
        </p:spPr>
        <p:txBody>
          <a:bodyPr/>
          <a:lstStyle/>
          <a:p>
            <a:r>
              <a:rPr lang="fr-FR" dirty="0"/>
              <a:t>Intervenants</a:t>
            </a:r>
          </a:p>
        </p:txBody>
      </p:sp>
      <p:sp>
        <p:nvSpPr>
          <p:cNvPr id="3" name="Espace réservé de la date 2"/>
          <p:cNvSpPr>
            <a:spLocks noGrp="1"/>
          </p:cNvSpPr>
          <p:nvPr>
            <p:ph type="dt" sz="half" idx="10"/>
          </p:nvPr>
        </p:nvSpPr>
        <p:spPr/>
        <p:txBody>
          <a:bodyPr/>
          <a:lstStyle/>
          <a:p>
            <a:r>
              <a:rPr lang="fr-FR" dirty="0"/>
              <a:t>15 novembre 2018</a:t>
            </a:r>
          </a:p>
        </p:txBody>
      </p:sp>
      <p:sp>
        <p:nvSpPr>
          <p:cNvPr id="4" name="Espace réservé du pied de page 3"/>
          <p:cNvSpPr>
            <a:spLocks noGrp="1"/>
          </p:cNvSpPr>
          <p:nvPr>
            <p:ph type="ftr" sz="quarter" idx="11"/>
          </p:nvPr>
        </p:nvSpPr>
        <p:spPr/>
        <p:txBody>
          <a:bodyPr/>
          <a:lstStyle/>
          <a:p>
            <a:r>
              <a:rPr lang="fr-FR" dirty="0"/>
              <a:t>Conférence du 15 novembre 2018 - Loi ELAN : urbanisme / immobilier / logement, que retenir ?</a:t>
            </a:r>
          </a:p>
        </p:txBody>
      </p:sp>
      <p:sp>
        <p:nvSpPr>
          <p:cNvPr id="5" name="Espace réservé du numéro de diapositive 4"/>
          <p:cNvSpPr>
            <a:spLocks noGrp="1"/>
          </p:cNvSpPr>
          <p:nvPr>
            <p:ph type="sldNum" sz="quarter" idx="12"/>
          </p:nvPr>
        </p:nvSpPr>
        <p:spPr/>
        <p:txBody>
          <a:bodyPr/>
          <a:lstStyle/>
          <a:p>
            <a:fld id="{7EAD3107-5691-8C4F-809D-CE7436CC517D}" type="slidenum">
              <a:rPr lang="fr-FR" smtClean="0"/>
              <a:pPr/>
              <a:t>2</a:t>
            </a:fld>
            <a:endParaRPr lang="fr-FR"/>
          </a:p>
        </p:txBody>
      </p:sp>
      <p:pic>
        <p:nvPicPr>
          <p:cNvPr id="12" name="Image 11">
            <a:extLst>
              <a:ext uri="{FF2B5EF4-FFF2-40B4-BE49-F238E27FC236}">
                <a16:creationId xmlns:a16="http://schemas.microsoft.com/office/drawing/2014/main" id="{2BB69C71-9D5A-4C4E-9868-A89D3414814B}"/>
              </a:ext>
            </a:extLst>
          </p:cNvPr>
          <p:cNvPicPr>
            <a:picLocks noChangeAspect="1"/>
          </p:cNvPicPr>
          <p:nvPr/>
        </p:nvPicPr>
        <p:blipFill>
          <a:blip r:embed="rId2"/>
          <a:stretch>
            <a:fillRect/>
          </a:stretch>
        </p:blipFill>
        <p:spPr>
          <a:xfrm>
            <a:off x="3770143" y="2748959"/>
            <a:ext cx="3179664" cy="1838916"/>
          </a:xfrm>
          <a:prstGeom prst="rect">
            <a:avLst/>
          </a:prstGeom>
        </p:spPr>
      </p:pic>
      <p:pic>
        <p:nvPicPr>
          <p:cNvPr id="9" name="Image 8">
            <a:extLst>
              <a:ext uri="{FF2B5EF4-FFF2-40B4-BE49-F238E27FC236}">
                <a16:creationId xmlns:a16="http://schemas.microsoft.com/office/drawing/2014/main" id="{2BBC9F99-A70E-4D6B-A50A-8E89678AFEA3}"/>
              </a:ext>
            </a:extLst>
          </p:cNvPr>
          <p:cNvPicPr>
            <a:picLocks noChangeAspect="1"/>
          </p:cNvPicPr>
          <p:nvPr/>
        </p:nvPicPr>
        <p:blipFill>
          <a:blip r:embed="rId3"/>
          <a:stretch>
            <a:fillRect/>
          </a:stretch>
        </p:blipFill>
        <p:spPr>
          <a:xfrm>
            <a:off x="3727939" y="781372"/>
            <a:ext cx="3546670" cy="1967587"/>
          </a:xfrm>
          <a:prstGeom prst="rect">
            <a:avLst/>
          </a:prstGeom>
        </p:spPr>
      </p:pic>
      <p:pic>
        <p:nvPicPr>
          <p:cNvPr id="10" name="Image 9">
            <a:extLst>
              <a:ext uri="{FF2B5EF4-FFF2-40B4-BE49-F238E27FC236}">
                <a16:creationId xmlns:a16="http://schemas.microsoft.com/office/drawing/2014/main" id="{4AEE97DB-0A88-4FD7-BA5F-A04AC6C35178}"/>
              </a:ext>
            </a:extLst>
          </p:cNvPr>
          <p:cNvPicPr>
            <a:picLocks noChangeAspect="1"/>
          </p:cNvPicPr>
          <p:nvPr/>
        </p:nvPicPr>
        <p:blipFill>
          <a:blip r:embed="rId4"/>
          <a:stretch>
            <a:fillRect/>
          </a:stretch>
        </p:blipFill>
        <p:spPr>
          <a:xfrm>
            <a:off x="1158196" y="1852386"/>
            <a:ext cx="1273350" cy="1374947"/>
          </a:xfrm>
          <a:prstGeom prst="rect">
            <a:avLst/>
          </a:prstGeom>
        </p:spPr>
      </p:pic>
      <p:pic>
        <p:nvPicPr>
          <p:cNvPr id="11" name="Image 10">
            <a:extLst>
              <a:ext uri="{FF2B5EF4-FFF2-40B4-BE49-F238E27FC236}">
                <a16:creationId xmlns:a16="http://schemas.microsoft.com/office/drawing/2014/main" id="{55278EE0-96B5-431C-8FC7-79B411090856}"/>
              </a:ext>
            </a:extLst>
          </p:cNvPr>
          <p:cNvPicPr>
            <a:picLocks noChangeAspect="1"/>
          </p:cNvPicPr>
          <p:nvPr/>
        </p:nvPicPr>
        <p:blipFill>
          <a:blip r:embed="rId5"/>
          <a:stretch>
            <a:fillRect/>
          </a:stretch>
        </p:blipFill>
        <p:spPr>
          <a:xfrm>
            <a:off x="1158196" y="3241802"/>
            <a:ext cx="1526198" cy="426615"/>
          </a:xfrm>
          <a:prstGeom prst="rect">
            <a:avLst/>
          </a:prstGeom>
        </p:spPr>
      </p:pic>
    </p:spTree>
    <p:extLst>
      <p:ext uri="{BB962C8B-B14F-4D97-AF65-F5344CB8AC3E}">
        <p14:creationId xmlns:p14="http://schemas.microsoft.com/office/powerpoint/2010/main" val="92017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20</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Thèmes d’intervention</a:t>
            </a:r>
          </a:p>
        </p:txBody>
      </p:sp>
      <p:sp>
        <p:nvSpPr>
          <p:cNvPr id="6" name="Espace réservé du contenu 5"/>
          <p:cNvSpPr>
            <a:spLocks noGrp="1"/>
          </p:cNvSpPr>
          <p:nvPr>
            <p:ph idx="4294967295"/>
          </p:nvPr>
        </p:nvSpPr>
        <p:spPr>
          <a:xfrm>
            <a:off x="628650" y="742331"/>
            <a:ext cx="7886700" cy="3591925"/>
          </a:xfrm>
        </p:spPr>
        <p:txBody>
          <a:bodyPr>
            <a:noAutofit/>
          </a:bodyPr>
          <a:lstStyle/>
          <a:p>
            <a:pPr indent="0">
              <a:buNone/>
            </a:pPr>
            <a:endParaRPr lang="fr-FR" b="0" dirty="0"/>
          </a:p>
          <a:p>
            <a:pPr indent="0">
              <a:buNone/>
            </a:pPr>
            <a:r>
              <a:rPr lang="fr-FR" dirty="0"/>
              <a:t>1)	 La restructuration des organismes du logement social </a:t>
            </a:r>
          </a:p>
          <a:p>
            <a:pPr indent="0">
              <a:buNone/>
            </a:pPr>
            <a:endParaRPr lang="fr-FR" b="0" dirty="0"/>
          </a:p>
          <a:p>
            <a:pPr lvl="1"/>
            <a:r>
              <a:rPr lang="fr-FR" sz="1400" b="0" dirty="0"/>
              <a:t>1-1)	Le regroupement au sein des groupes d’OLS (article 81)</a:t>
            </a:r>
          </a:p>
          <a:p>
            <a:pPr indent="0">
              <a:buNone/>
            </a:pPr>
            <a:endParaRPr lang="fr-FR" b="0" dirty="0"/>
          </a:p>
          <a:p>
            <a:pPr lvl="2"/>
            <a:r>
              <a:rPr lang="fr-FR" b="0" dirty="0"/>
              <a:t>Les groupes capitalistiques </a:t>
            </a:r>
          </a:p>
          <a:p>
            <a:pPr lvl="2"/>
            <a:r>
              <a:rPr lang="fr-FR" b="0" dirty="0"/>
              <a:t>Les sociétés de coordination </a:t>
            </a:r>
          </a:p>
          <a:p>
            <a:pPr indent="0">
              <a:buNone/>
            </a:pPr>
            <a:endParaRPr lang="fr-FR" b="0" dirty="0"/>
          </a:p>
          <a:p>
            <a:pPr lvl="1"/>
            <a:r>
              <a:rPr lang="fr-FR" sz="1400" b="0" dirty="0"/>
              <a:t>1-2)	Les fusions absorption, scission, apports entre OLS</a:t>
            </a:r>
          </a:p>
          <a:p>
            <a:pPr indent="0">
              <a:buNone/>
            </a:pPr>
            <a:endParaRPr lang="fr-FR" b="0" dirty="0"/>
          </a:p>
          <a:p>
            <a:pPr lvl="2"/>
            <a:r>
              <a:rPr lang="fr-FR" b="0" dirty="0"/>
              <a:t>Les fusions et les transmissions de patrimoine entre OLS (art. 83 : facilitation des fusions et art. 87 : formalités hypothécaires)</a:t>
            </a:r>
          </a:p>
          <a:p>
            <a:pPr lvl="2"/>
            <a:r>
              <a:rPr lang="fr-FR" b="0" dirty="0"/>
              <a:t>La fusion obligatoire des OPH gérant moins de 12 000 logements (art. 81)</a:t>
            </a:r>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401030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21</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Thèmes d’intervention</a:t>
            </a:r>
          </a:p>
        </p:txBody>
      </p:sp>
      <p:sp>
        <p:nvSpPr>
          <p:cNvPr id="6" name="Espace réservé du contenu 5"/>
          <p:cNvSpPr>
            <a:spLocks noGrp="1"/>
          </p:cNvSpPr>
          <p:nvPr>
            <p:ph idx="4294967295"/>
          </p:nvPr>
        </p:nvSpPr>
        <p:spPr>
          <a:xfrm>
            <a:off x="628650" y="1170432"/>
            <a:ext cx="7886700" cy="3163824"/>
          </a:xfrm>
        </p:spPr>
        <p:txBody>
          <a:bodyPr>
            <a:noAutofit/>
          </a:bodyPr>
          <a:lstStyle/>
          <a:p>
            <a:pPr indent="0">
              <a:buNone/>
            </a:pPr>
            <a:endParaRPr lang="fr-FR" b="0" dirty="0"/>
          </a:p>
          <a:p>
            <a:pPr lvl="1"/>
            <a:r>
              <a:rPr lang="fr-FR" sz="1400" b="0" dirty="0"/>
              <a:t>1-3)	Les dissolutions d’OLS (art. 81)</a:t>
            </a:r>
          </a:p>
          <a:p>
            <a:pPr indent="0">
              <a:buNone/>
            </a:pPr>
            <a:endParaRPr lang="fr-FR" b="0" dirty="0"/>
          </a:p>
          <a:p>
            <a:pPr lvl="1"/>
            <a:r>
              <a:rPr lang="fr-FR" sz="1400" b="0" dirty="0"/>
              <a:t>1-4)	Les prêts et opérations de trésorerie entre organismes membre d’un même groupe d’OLS 	(art. 84)</a:t>
            </a:r>
          </a:p>
          <a:p>
            <a:pPr lvl="1"/>
            <a:endParaRPr lang="fr-FR" sz="1400" b="0" dirty="0"/>
          </a:p>
          <a:p>
            <a:pPr lvl="1"/>
            <a:r>
              <a:rPr lang="fr-FR" sz="1400" b="0" dirty="0"/>
              <a:t>1-5)	Les sûretés réelles mobilières accordées par les OPH (art. 85)</a:t>
            </a:r>
          </a:p>
          <a:p>
            <a:pPr lvl="1"/>
            <a:endParaRPr lang="fr-FR" sz="1400" b="0" dirty="0"/>
          </a:p>
          <a:p>
            <a:pPr lvl="1"/>
            <a:r>
              <a:rPr lang="fr-FR" sz="1400" b="0" dirty="0"/>
              <a:t>1-6)	Les titres participatifs émis par les sociétés de coordination, les OPH et les SA d’HLM (art. 	86)</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2995140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22</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Thèmes d’intervention</a:t>
            </a:r>
          </a:p>
        </p:txBody>
      </p:sp>
      <p:sp>
        <p:nvSpPr>
          <p:cNvPr id="6" name="Espace réservé du contenu 5"/>
          <p:cNvSpPr>
            <a:spLocks noGrp="1"/>
          </p:cNvSpPr>
          <p:nvPr>
            <p:ph idx="4294967295"/>
          </p:nvPr>
        </p:nvSpPr>
        <p:spPr>
          <a:xfrm>
            <a:off x="628650" y="969264"/>
            <a:ext cx="7886700" cy="3364992"/>
          </a:xfrm>
        </p:spPr>
        <p:txBody>
          <a:bodyPr>
            <a:noAutofit/>
          </a:bodyPr>
          <a:lstStyle/>
          <a:p>
            <a:pPr indent="0">
              <a:buNone/>
            </a:pPr>
            <a:endParaRPr lang="fr-FR" b="0" dirty="0"/>
          </a:p>
          <a:p>
            <a:pPr indent="0">
              <a:buNone/>
            </a:pPr>
            <a:r>
              <a:rPr lang="fr-FR" dirty="0"/>
              <a:t>2)	 Les ventes de logements sociaux </a:t>
            </a:r>
          </a:p>
          <a:p>
            <a:pPr indent="0">
              <a:buNone/>
            </a:pPr>
            <a:endParaRPr lang="fr-FR" b="0" dirty="0"/>
          </a:p>
          <a:p>
            <a:pPr lvl="1"/>
            <a:r>
              <a:rPr lang="fr-FR" sz="1400" b="0" dirty="0"/>
              <a:t>2-1)	Les sociétés de vente (art 88, art 97)</a:t>
            </a:r>
          </a:p>
          <a:p>
            <a:pPr lvl="1"/>
            <a:endParaRPr lang="fr-FR" sz="1400" b="0" dirty="0"/>
          </a:p>
          <a:p>
            <a:pPr lvl="1"/>
            <a:r>
              <a:rPr lang="fr-FR" sz="1400" b="0" dirty="0"/>
              <a:t>2-2)	Les ventes aux locataires (art 88, art 97, art 98)</a:t>
            </a:r>
          </a:p>
          <a:p>
            <a:pPr lvl="1"/>
            <a:endParaRPr lang="fr-FR" sz="1400" b="0" dirty="0"/>
          </a:p>
          <a:p>
            <a:pPr lvl="1"/>
            <a:r>
              <a:rPr lang="fr-FR" sz="1400" b="0" dirty="0"/>
              <a:t>2-3)	Les ventes entre organismes (art 97)</a:t>
            </a:r>
          </a:p>
          <a:p>
            <a:pPr lvl="1"/>
            <a:endParaRPr lang="fr-FR" sz="1400" b="0" dirty="0"/>
          </a:p>
          <a:p>
            <a:pPr lvl="1"/>
            <a:r>
              <a:rPr lang="fr-FR" sz="1400" b="0" dirty="0"/>
              <a:t>2-4)	Les ventes à bloc à une personne morale de droit privé</a:t>
            </a:r>
          </a:p>
          <a:p>
            <a:pPr lvl="1"/>
            <a:endParaRPr lang="fr-FR" sz="1400" b="0" dirty="0"/>
          </a:p>
          <a:p>
            <a:pPr lvl="1"/>
            <a:r>
              <a:rPr lang="fr-FR" sz="1400" b="0" dirty="0"/>
              <a:t>2-5)	Le fléchage du produit des ventes intervenues sur le territoire des communes déficitaires au 	titre de la loi SRU (art 97)</a:t>
            </a:r>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294741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23</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Thèmes d’intervention</a:t>
            </a:r>
          </a:p>
        </p:txBody>
      </p:sp>
      <p:sp>
        <p:nvSpPr>
          <p:cNvPr id="6" name="Espace réservé du contenu 5"/>
          <p:cNvSpPr>
            <a:spLocks noGrp="1"/>
          </p:cNvSpPr>
          <p:nvPr>
            <p:ph idx="4294967295"/>
          </p:nvPr>
        </p:nvSpPr>
        <p:spPr>
          <a:xfrm>
            <a:off x="628650" y="969264"/>
            <a:ext cx="7886700" cy="3364992"/>
          </a:xfrm>
        </p:spPr>
        <p:txBody>
          <a:bodyPr>
            <a:noAutofit/>
          </a:bodyPr>
          <a:lstStyle/>
          <a:p>
            <a:pPr indent="0">
              <a:buNone/>
            </a:pPr>
            <a:endParaRPr lang="fr-FR" b="0" dirty="0"/>
          </a:p>
          <a:p>
            <a:pPr marL="342900" indent="-342900">
              <a:buAutoNum type="arabicParenR" startAt="3"/>
            </a:pPr>
            <a:r>
              <a:rPr lang="fr-FR" dirty="0"/>
              <a:t>Les logements intermédiaires (art. 148 et 149)</a:t>
            </a:r>
          </a:p>
          <a:p>
            <a:pPr indent="0">
              <a:buNone/>
            </a:pPr>
            <a:endParaRPr lang="fr-FR" dirty="0"/>
          </a:p>
          <a:p>
            <a:pPr marL="342900" indent="-342900">
              <a:buAutoNum type="arabicParenR" startAt="4"/>
            </a:pPr>
            <a:r>
              <a:rPr lang="fr-FR" dirty="0"/>
              <a:t>Les quotas de logements sociaux - loi SRU (art 130, 131, 132)</a:t>
            </a:r>
          </a:p>
          <a:p>
            <a:pPr indent="0">
              <a:buNone/>
            </a:pPr>
            <a:endParaRPr lang="fr-FR" dirty="0"/>
          </a:p>
          <a:p>
            <a:pPr marL="342900" indent="-342900">
              <a:buAutoNum type="arabicParenR" startAt="5"/>
            </a:pPr>
            <a:r>
              <a:rPr lang="fr-FR" dirty="0"/>
              <a:t>La dérogation au titre II de la loi MOP (art 88)</a:t>
            </a:r>
          </a:p>
          <a:p>
            <a:pPr marL="342900" indent="-342900">
              <a:buAutoNum type="arabicParenR" startAt="5"/>
            </a:pPr>
            <a:endParaRPr lang="fr-FR" dirty="0"/>
          </a:p>
          <a:p>
            <a:pPr indent="0">
              <a:buNone/>
            </a:pPr>
            <a:r>
              <a:rPr lang="fr-FR" dirty="0"/>
              <a:t>6) 	La pérennisation du recours à la conception-réalisation (article 69)</a:t>
            </a:r>
          </a:p>
          <a:p>
            <a:pPr indent="0">
              <a:buNone/>
            </a:pPr>
            <a:endParaRPr lang="fr-FR" dirty="0"/>
          </a:p>
          <a:p>
            <a:pPr indent="0">
              <a:buNone/>
            </a:pPr>
            <a:r>
              <a:rPr lang="fr-FR" dirty="0"/>
              <a:t>7)	 	La suppression de l’obligation de concours d’architecture (art 88)</a:t>
            </a:r>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100357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352688" y="841772"/>
            <a:ext cx="4510134" cy="830997"/>
          </a:xfrm>
        </p:spPr>
        <p:txBody>
          <a:bodyPr/>
          <a:lstStyle/>
          <a:p>
            <a:r>
              <a:rPr lang="fr-FR" dirty="0"/>
              <a:t>Droit privé immobilier</a:t>
            </a:r>
            <a:br>
              <a:rPr lang="fr-FR" dirty="0"/>
            </a:br>
            <a:r>
              <a:rPr lang="fr-FR" dirty="0"/>
              <a:t>Hugues Périnet-Marquet</a:t>
            </a:r>
          </a:p>
        </p:txBody>
      </p:sp>
      <p:sp>
        <p:nvSpPr>
          <p:cNvPr id="3" name="Sous-titre 2"/>
          <p:cNvSpPr>
            <a:spLocks noGrp="1"/>
          </p:cNvSpPr>
          <p:nvPr>
            <p:ph type="subTitle" idx="1"/>
          </p:nvPr>
        </p:nvSpPr>
        <p:spPr/>
        <p:txBody>
          <a:bodyPr/>
          <a:lstStyle/>
          <a:p>
            <a:r>
              <a:rPr lang="fr-FR" dirty="0"/>
              <a:t>Sous-titre de chapitre</a:t>
            </a:r>
          </a:p>
        </p:txBody>
      </p:sp>
      <p:sp>
        <p:nvSpPr>
          <p:cNvPr id="4" name="Espace réservé de la date 3"/>
          <p:cNvSpPr>
            <a:spLocks noGrp="1"/>
          </p:cNvSpPr>
          <p:nvPr>
            <p:ph type="dt" sz="half" idx="10"/>
          </p:nvPr>
        </p:nvSpPr>
        <p:spPr/>
        <p:txBody>
          <a:bodyPr/>
          <a:lstStyle/>
          <a:p>
            <a:fld id="{76E36501-AE82-6A46-8AC2-E404AAF8DF4E}" type="datetime4">
              <a:rPr lang="fr-FR" smtClean="0"/>
              <a:t>6 décembre 2018</a:t>
            </a:fld>
            <a:endParaRPr lang="fr-FR"/>
          </a:p>
        </p:txBody>
      </p:sp>
      <p:sp>
        <p:nvSpPr>
          <p:cNvPr id="5" name="Espace réservé du pied de page 4"/>
          <p:cNvSpPr>
            <a:spLocks noGrp="1"/>
          </p:cNvSpPr>
          <p:nvPr>
            <p:ph type="ftr" sz="quarter" idx="11"/>
          </p:nvPr>
        </p:nvSpPr>
        <p:spPr/>
        <p:txBody>
          <a:bodyPr/>
          <a:lstStyle/>
          <a:p>
            <a:r>
              <a:rPr lang="fr-FR"/>
              <a:t>Titre de la présentation à modifier</a:t>
            </a:r>
          </a:p>
        </p:txBody>
      </p:sp>
      <p:sp>
        <p:nvSpPr>
          <p:cNvPr id="6" name="Espace réservé du numéro de diapositive 5"/>
          <p:cNvSpPr>
            <a:spLocks noGrp="1"/>
          </p:cNvSpPr>
          <p:nvPr>
            <p:ph type="sldNum" sz="quarter" idx="12"/>
          </p:nvPr>
        </p:nvSpPr>
        <p:spPr/>
        <p:txBody>
          <a:bodyPr/>
          <a:lstStyle/>
          <a:p>
            <a:fld id="{7EAD3107-5691-8C4F-809D-CE7436CC517D}" type="slidenum">
              <a:rPr lang="fr-FR" smtClean="0"/>
              <a:t>24</a:t>
            </a:fld>
            <a:endParaRPr lang="fr-FR"/>
          </a:p>
        </p:txBody>
      </p:sp>
    </p:spTree>
    <p:extLst>
      <p:ext uri="{BB962C8B-B14F-4D97-AF65-F5344CB8AC3E}">
        <p14:creationId xmlns:p14="http://schemas.microsoft.com/office/powerpoint/2010/main" val="1417138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25</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Accessibilité aux personnes handicapées (art. 64 petite loi)</a:t>
            </a:r>
          </a:p>
        </p:txBody>
      </p:sp>
      <p:sp>
        <p:nvSpPr>
          <p:cNvPr id="6" name="Espace réservé du contenu 5"/>
          <p:cNvSpPr>
            <a:spLocks noGrp="1"/>
          </p:cNvSpPr>
          <p:nvPr>
            <p:ph idx="4294967295"/>
          </p:nvPr>
        </p:nvSpPr>
        <p:spPr>
          <a:xfrm>
            <a:off x="628650" y="969263"/>
            <a:ext cx="7886700" cy="3551111"/>
          </a:xfrm>
        </p:spPr>
        <p:txBody>
          <a:bodyPr>
            <a:noAutofit/>
          </a:bodyPr>
          <a:lstStyle/>
          <a:p>
            <a:pPr indent="0">
              <a:buNone/>
            </a:pPr>
            <a:r>
              <a:rPr lang="fr-FR" dirty="0"/>
              <a:t>Art. L. 111-7-1 CCH </a:t>
            </a:r>
            <a:r>
              <a:rPr lang="fr-FR" b="0" i="1" dirty="0"/>
              <a:t>(nouvelle rédaction, art. 64 I PL ELAN) </a:t>
            </a:r>
            <a:r>
              <a:rPr lang="fr-FR" b="0" dirty="0"/>
              <a:t>– </a:t>
            </a:r>
            <a:r>
              <a:rPr lang="fr-FR" b="0" dirty="0">
                <a:solidFill>
                  <a:srgbClr val="FF0000"/>
                </a:solidFill>
              </a:rPr>
              <a:t>Des décrets en Conseil d’État, pris après avis du Conseil national consultatif des personnes handicapées, fixent les modalités relatives à l’accessibilité aux personnes handicapées prévue à l’article L. 111‑7 que doivent respecter les bâtiments ou parties de bâtiments nouveaux. Ils précisent, en particulier :</a:t>
            </a:r>
          </a:p>
          <a:p>
            <a:pPr indent="0">
              <a:buNone/>
            </a:pPr>
            <a:r>
              <a:rPr lang="fr-FR" b="0" dirty="0">
                <a:solidFill>
                  <a:srgbClr val="FF0000"/>
                </a:solidFill>
              </a:rPr>
              <a:t>1° Les modalités particulières applicables à la construction de bâtiments d’habitation collectifs ainsi que les conditions dans lesquelles, en fonction des caractéristiques de ces bâtiments, 20 % de leurs logements, et au moins un logement, sont accessibles tandis que les autres logements sont évolutifs.</a:t>
            </a:r>
          </a:p>
          <a:p>
            <a:pPr indent="0">
              <a:buNone/>
            </a:pPr>
            <a:r>
              <a:rPr lang="fr-FR" b="0" dirty="0">
                <a:solidFill>
                  <a:srgbClr val="FF0000"/>
                </a:solidFill>
              </a:rPr>
              <a:t>La conception des logements évolutifs doit permettre la redistribution des volumes pour garantir l’accessibilité ultérieure de l’unité de vie, à l’issue de travaux simples. Est considéré comme étant évolutif tout logement dans les bâtiments d’habitation collectifs répondant aux caractéristiques suivantes :</a:t>
            </a:r>
          </a:p>
          <a:p>
            <a:pPr indent="0">
              <a:buNone/>
            </a:pPr>
            <a:r>
              <a:rPr lang="fr-FR" b="0" dirty="0">
                <a:solidFill>
                  <a:srgbClr val="FF0000"/>
                </a:solidFill>
              </a:rPr>
              <a:t>a) Une personne en situation de handicap doit pouvoir accéder au logement, se rendre par un cheminement accessible dans le séjour et le cabinet d’aisance, dont les aménagements et les équipements doivent être accessibles, et en ressortir ;</a:t>
            </a:r>
          </a:p>
          <a:p>
            <a:pPr indent="0">
              <a:buNone/>
            </a:pPr>
            <a:r>
              <a:rPr lang="fr-FR" b="0" dirty="0">
                <a:solidFill>
                  <a:srgbClr val="FF0000"/>
                </a:solidFill>
              </a:rPr>
              <a:t>b) La mise en accessibilité des pièces composant l’unité de vie du logement est réalisable ultérieurement par des travaux simples </a:t>
            </a:r>
            <a:r>
              <a:rPr lang="fr-FR" b="0" dirty="0"/>
              <a:t>;</a:t>
            </a:r>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r>
              <a:rPr lang="fr-FR" dirty="0"/>
              <a:t>Le logement évolutif </a:t>
            </a:r>
            <a:r>
              <a:rPr lang="fr-FR" dirty="0">
                <a:highlight>
                  <a:srgbClr val="FFFF00"/>
                </a:highlight>
              </a:rPr>
              <a:t>DECLARE CONFORME (Déc. 2018-772 DC 15.11.18)</a:t>
            </a:r>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706573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26</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Accessibilité aux personnes handicapées (art. 64 petite loi)</a:t>
            </a:r>
          </a:p>
        </p:txBody>
      </p:sp>
      <p:sp>
        <p:nvSpPr>
          <p:cNvPr id="6" name="Espace réservé du contenu 5"/>
          <p:cNvSpPr>
            <a:spLocks noGrp="1"/>
          </p:cNvSpPr>
          <p:nvPr>
            <p:ph idx="4294967295"/>
          </p:nvPr>
        </p:nvSpPr>
        <p:spPr>
          <a:xfrm>
            <a:off x="628650" y="969263"/>
            <a:ext cx="7886700" cy="3551111"/>
          </a:xfrm>
        </p:spPr>
        <p:txBody>
          <a:bodyPr>
            <a:noAutofit/>
          </a:bodyPr>
          <a:lstStyle/>
          <a:p>
            <a:pPr indent="0">
              <a:buNone/>
            </a:pPr>
            <a:r>
              <a:rPr lang="fr-FR" sz="1300" b="0" dirty="0">
                <a:solidFill>
                  <a:srgbClr val="FF0000"/>
                </a:solidFill>
              </a:rPr>
              <a:t>2° Les modalités particulières applicables à la construction de maisons individuelles ;</a:t>
            </a:r>
          </a:p>
          <a:p>
            <a:pPr indent="0">
              <a:buNone/>
            </a:pPr>
            <a:r>
              <a:rPr lang="fr-FR" sz="1300" b="0" dirty="0">
                <a:solidFill>
                  <a:srgbClr val="FF0000"/>
                </a:solidFill>
              </a:rPr>
              <a:t>3° Les modalités particulières applicables à la construction de logements vendus en l’état futur d’achèvement et faisant l’objet de travaux modificatifs de l’acquéreur ;</a:t>
            </a:r>
          </a:p>
          <a:p>
            <a:pPr indent="0">
              <a:buNone/>
            </a:pPr>
            <a:r>
              <a:rPr lang="fr-FR" sz="1300" b="0" dirty="0">
                <a:solidFill>
                  <a:srgbClr val="FF0000"/>
                </a:solidFill>
              </a:rPr>
              <a:t>4° Les modalités particulières applicables à la construction de logements locatifs sociaux édifiés et gérés par les organismes et les sociétés mentionnés aux articles L. 365‑2, L. 411‑2 et L. 481‑1, ainsi que les modalités selon lesquelles ces organismes et sociétés garantissent la mise en accessibilité des logements évolutifs en vue de leur occupation par des personnes handicapées, notamment les modalités techniques de réalisation des travaux simples de mise en accessibilité. Ces travaux doivent être exécutés dans un délai raisonnable et sont à la charge financière des bailleurs, sans préjudice des éventuelles aides que ces derniers peuvent recevoir pour ces travaux ;</a:t>
            </a:r>
          </a:p>
          <a:p>
            <a:pPr indent="0">
              <a:buNone/>
            </a:pPr>
            <a:r>
              <a:rPr lang="fr-FR" sz="1300" b="0" dirty="0">
                <a:solidFill>
                  <a:srgbClr val="FF0000"/>
                </a:solidFill>
              </a:rPr>
              <a:t>5° Les modalités particulières applicables à la construction de logements destinés à l’occupation temporaire ou saisonnière dont la gestion et l’entretien sont organisés et assurés de façon permanente, ainsi que les exigences relatives aux prestations que ces logements doivent fournir aux personnes handicapées. Ces mesures sont soumises à l’accord du représentant de l’État dans le département, après avis de la commission consultative départementale de sécurité et d’accessibilité.</a:t>
            </a:r>
          </a:p>
          <a:p>
            <a:pPr indent="0">
              <a:buNone/>
            </a:pPr>
            <a:endParaRPr lang="fr-FR" sz="1300" b="0" dirty="0"/>
          </a:p>
          <a:p>
            <a:pPr indent="0">
              <a:buNone/>
            </a:pPr>
            <a:r>
              <a:rPr lang="fr-FR" sz="1300" dirty="0"/>
              <a:t>A noter Art. 64 IV PL ELAN </a:t>
            </a:r>
            <a:r>
              <a:rPr lang="fr-FR" sz="1300" b="0" dirty="0"/>
              <a:t>: Dans un délai de cinq ans à compter de la promulgation de la présente loi, le Gouvernement remet au Parlement un rapport évaluant l’application des mesures prévues au 1° de l’article L. 111-7-1 du code de la construction et de l’habitation.</a:t>
            </a:r>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r>
              <a:rPr lang="fr-FR" dirty="0"/>
              <a:t>Le logement évolutif </a:t>
            </a:r>
            <a:r>
              <a:rPr lang="fr-FR" dirty="0">
                <a:highlight>
                  <a:srgbClr val="FFFF00"/>
                </a:highlight>
              </a:rPr>
              <a:t>DECLARE CONFORME (Déc. 2018-772 DC 15.11.18)</a:t>
            </a:r>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4173610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27</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Construction préfabriquée – Contrat de construction d’une maison individuelle</a:t>
            </a:r>
          </a:p>
        </p:txBody>
      </p:sp>
      <p:sp>
        <p:nvSpPr>
          <p:cNvPr id="6" name="Espace réservé du contenu 5"/>
          <p:cNvSpPr>
            <a:spLocks noGrp="1"/>
          </p:cNvSpPr>
          <p:nvPr>
            <p:ph idx="4294967295"/>
          </p:nvPr>
        </p:nvSpPr>
        <p:spPr>
          <a:xfrm>
            <a:off x="628650" y="1298448"/>
            <a:ext cx="7886700" cy="3221926"/>
          </a:xfrm>
        </p:spPr>
        <p:txBody>
          <a:bodyPr>
            <a:noAutofit/>
          </a:bodyPr>
          <a:lstStyle/>
          <a:p>
            <a:pPr indent="0">
              <a:buNone/>
            </a:pPr>
            <a:r>
              <a:rPr lang="fr-FR" dirty="0"/>
              <a:t>Art. 65 PL ELAN </a:t>
            </a:r>
            <a:r>
              <a:rPr lang="fr-FR" b="0" dirty="0"/>
              <a:t>: Dans les conditions prévues à l’article 38 de la Constitution, le Gouvernement est habilité à prendre par voie d’ordonnance, dans un délai de six mois à compter de la promulgation de la présente loi, toute mesure relevant du domaine de la loi visant à adapter le régime applicable au contrat de construction d’une maison individuelle avec fourniture de plan lorsque le constructeur assure la fabrication, la pose et l’assemblage sur le chantier d’éléments préfabriqués pour réaliser l’ouvrage.</a:t>
            </a:r>
          </a:p>
          <a:p>
            <a:pPr indent="0">
              <a:buNone/>
            </a:pPr>
            <a:r>
              <a:rPr lang="fr-FR" b="0" dirty="0"/>
              <a:t>Un projet de loi de ratification est déposé devant le Parlement dans un délai de trois mois à compter de la publication de l’ordonnance.</a:t>
            </a:r>
          </a:p>
          <a:p>
            <a:pPr indent="0">
              <a:buNone/>
            </a:pPr>
            <a:endParaRPr lang="fr-FR" b="0" dirty="0"/>
          </a:p>
          <a:p>
            <a:pPr indent="0">
              <a:buNone/>
            </a:pPr>
            <a:r>
              <a:rPr lang="fr-FR" dirty="0">
                <a:solidFill>
                  <a:srgbClr val="FF0000"/>
                </a:solidFill>
              </a:rPr>
              <a:t>Art. L. 111-1-1 CCH </a:t>
            </a:r>
            <a:r>
              <a:rPr lang="fr-FR" b="0" i="1" dirty="0"/>
              <a:t>(art. créé, art. 67 PL ELAN) </a:t>
            </a:r>
            <a:r>
              <a:rPr lang="fr-FR" b="0" dirty="0"/>
              <a:t>- </a:t>
            </a:r>
            <a:r>
              <a:rPr lang="fr-FR" b="0" dirty="0">
                <a:solidFill>
                  <a:srgbClr val="FF0000"/>
                </a:solidFill>
              </a:rPr>
              <a:t>La préfabrication consiste à concevoir et réaliser un ouvrage à partir d’éléments préfabriqués assemblés, installés et mis en œuvre sur le chantier.</a:t>
            </a:r>
          </a:p>
          <a:p>
            <a:pPr indent="0">
              <a:buNone/>
            </a:pPr>
            <a:r>
              <a:rPr lang="fr-FR" b="0" dirty="0">
                <a:solidFill>
                  <a:srgbClr val="FF0000"/>
                </a:solidFill>
              </a:rPr>
              <a:t>Ces éléments préfabriqués font indissociablement corps avec les ouvrages de viabilité, de fondation, d’ossature, de clos et de couvert de la construction et peuvent intégrer l’isolation et les réserves pour les réseaux divers. Ils sont produits sur un site qui peut être soit une usine ou un atelier, soit une installation temporaire jouxtant le chantier</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065388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28</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Assurance dommage (art. 66 petite loi)</a:t>
            </a:r>
            <a:endParaRPr lang="fr-FR" sz="1100" dirty="0">
              <a:highlight>
                <a:srgbClr val="FFFF00"/>
              </a:highlight>
            </a:endParaRPr>
          </a:p>
        </p:txBody>
      </p:sp>
      <p:sp>
        <p:nvSpPr>
          <p:cNvPr id="6" name="Espace réservé du contenu 5"/>
          <p:cNvSpPr>
            <a:spLocks noGrp="1"/>
          </p:cNvSpPr>
          <p:nvPr>
            <p:ph idx="4294967295"/>
          </p:nvPr>
        </p:nvSpPr>
        <p:spPr>
          <a:xfrm>
            <a:off x="628650" y="1069848"/>
            <a:ext cx="7886700" cy="3450526"/>
          </a:xfrm>
        </p:spPr>
        <p:txBody>
          <a:bodyPr>
            <a:noAutofit/>
          </a:bodyPr>
          <a:lstStyle/>
          <a:p>
            <a:pPr indent="0">
              <a:buNone/>
            </a:pPr>
            <a:r>
              <a:rPr lang="fr-FR" sz="1300" dirty="0"/>
              <a:t>Article L. 243-1-1 Code des assurances </a:t>
            </a:r>
            <a:r>
              <a:rPr lang="fr-FR" sz="1300" b="0" dirty="0"/>
              <a:t>– I.- Ne sont pas soumis aux obligations d'assurance édictées par les articles L. 241-1, L. 241-2, et L. 242-1 les ouvrages maritimes, lacustres, fluviaux, les ouvrages d'infrastructures routières, portuaires, aéroportuaires, </a:t>
            </a:r>
            <a:r>
              <a:rPr lang="fr-FR" sz="1300" b="0" dirty="0" err="1"/>
              <a:t>héliportuaires</a:t>
            </a:r>
            <a:r>
              <a:rPr lang="fr-FR" sz="1300" b="0" dirty="0"/>
              <a:t>, ferroviaires, les ouvrages de traitement de résidus urbains, de déchets industriels et d'effluents, ainsi que les éléments d'équipement de l'un ou l'autre de ces ouvrages.</a:t>
            </a:r>
          </a:p>
          <a:p>
            <a:pPr indent="0">
              <a:buNone/>
            </a:pPr>
            <a:r>
              <a:rPr lang="fr-FR" sz="1300" b="0" dirty="0"/>
              <a:t>Les voiries, les ouvrages piétonniers, les parcs de stationnement, les réseaux divers, les canalisations, les lignes ou câbles et leurs supports, les ouvrages de transport, de production, de stockage et de distribution d'énergie, les ouvrages de stockage et de traitement de solides en vrac, de fluides et liquides, les ouvrages de télécommunications, les ouvrages sportifs non couverts, ainsi que leurs éléments d'équipement, sont également exclus des obligations d'assurance mentionnées au premier alinéa, sauf si l'ouvrage ou l'élément d'équipement est accessoire à un ouvrage soumis à ces obligations d'assurance.</a:t>
            </a:r>
          </a:p>
          <a:p>
            <a:pPr indent="0">
              <a:buNone/>
            </a:pPr>
            <a:r>
              <a:rPr lang="fr-FR" sz="1300" b="0" strike="sngStrike" dirty="0">
                <a:solidFill>
                  <a:srgbClr val="FF0000"/>
                </a:solidFill>
              </a:rPr>
              <a:t>II.- Ces obligations d'assurance ne sont pas applicables aux ouvrages existants avant l'ouverture du chantier, à l'exception de ceux qui, totalement incorporés dans l'ouvrage neuf, en deviennent techniquement indivisibles.</a:t>
            </a:r>
            <a:endParaRPr lang="fr-FR" sz="1300" b="0" dirty="0"/>
          </a:p>
          <a:p>
            <a:pPr indent="0">
              <a:buNone/>
            </a:pPr>
            <a:r>
              <a:rPr lang="fr-FR" sz="1300" b="0" i="1" dirty="0"/>
              <a:t>(II mod. Art. 66 I PL ELAN) </a:t>
            </a:r>
            <a:r>
              <a:rPr lang="fr-FR" sz="1300" b="0" dirty="0">
                <a:solidFill>
                  <a:srgbClr val="FF0000"/>
                </a:solidFill>
              </a:rPr>
              <a:t>II.- Les assurances obligatoires prévues aux articles L. 241 1, L. 241 2 et L. 242 1 ne sont pas applicables et ne garantissent pas les dommages aux existants avant l’ouverture du chantier, à l’exception de ceux qui, totalement incorporés dans l’ouvrage neuf, en deviennent techniquement indivisibles</a:t>
            </a:r>
            <a:r>
              <a:rPr lang="fr-FR" sz="1200" b="0" dirty="0">
                <a:solidFill>
                  <a:srgbClr val="FF0000"/>
                </a:solidFill>
              </a:rPr>
              <a:t>.</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r>
              <a:rPr lang="fr-FR" dirty="0">
                <a:highlight>
                  <a:srgbClr val="FFFF00"/>
                </a:highlight>
              </a:rPr>
              <a:t>DECLARE NON CONFORME (Déc. 2018-772 DC 15.11.18)</a:t>
            </a:r>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590334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29</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Assurance dommage (art. 66 petite loi)</a:t>
            </a:r>
          </a:p>
        </p:txBody>
      </p:sp>
      <p:sp>
        <p:nvSpPr>
          <p:cNvPr id="6" name="Espace réservé du contenu 5"/>
          <p:cNvSpPr>
            <a:spLocks noGrp="1"/>
          </p:cNvSpPr>
          <p:nvPr>
            <p:ph idx="4294967295"/>
          </p:nvPr>
        </p:nvSpPr>
        <p:spPr>
          <a:xfrm>
            <a:off x="628650" y="1069848"/>
            <a:ext cx="7886700" cy="3450526"/>
          </a:xfrm>
        </p:spPr>
        <p:txBody>
          <a:bodyPr>
            <a:noAutofit/>
          </a:bodyPr>
          <a:lstStyle/>
          <a:p>
            <a:pPr indent="0">
              <a:buNone/>
            </a:pPr>
            <a:endParaRPr lang="fr-FR" sz="1300" dirty="0"/>
          </a:p>
          <a:p>
            <a:pPr indent="0">
              <a:buNone/>
            </a:pPr>
            <a:r>
              <a:rPr lang="fr-FR" dirty="0"/>
              <a:t>Article L. 111-32-1 CCH </a:t>
            </a:r>
            <a:r>
              <a:rPr lang="fr-FR" b="0" i="1" dirty="0"/>
              <a:t>(art. </a:t>
            </a:r>
            <a:r>
              <a:rPr lang="fr-FR" b="0" i="1" dirty="0" err="1"/>
              <a:t>rempl</a:t>
            </a:r>
            <a:r>
              <a:rPr lang="fr-FR" b="0" i="1" dirty="0"/>
              <a:t>. art. 66 II PL ELAN) </a:t>
            </a:r>
            <a:r>
              <a:rPr lang="fr-FR" b="0" dirty="0"/>
              <a:t>– </a:t>
            </a:r>
            <a:r>
              <a:rPr lang="fr-FR" b="0" dirty="0">
                <a:solidFill>
                  <a:srgbClr val="FF0000"/>
                </a:solidFill>
              </a:rPr>
              <a:t>Les obligations d’assurance prévues aux articles L. 241‑1, L. 241‑2 et L. 242‑1 du code des assurances, reproduits aux articles L. 111‑28, L. 111‑29 et L. 111‑30 du présent code, sont limitées dans les conditions définies à l’article L. 243‑1‑1 du code des assurances.</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5675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352688" y="841772"/>
            <a:ext cx="4510134" cy="1661993"/>
          </a:xfrm>
        </p:spPr>
        <p:txBody>
          <a:bodyPr/>
          <a:lstStyle/>
          <a:p>
            <a:r>
              <a:rPr lang="fr-FR" dirty="0"/>
              <a:t>Urbanisme – Aménagement            Elise Carpentier et   Jérôme </a:t>
            </a:r>
            <a:r>
              <a:rPr lang="fr-FR" dirty="0" err="1"/>
              <a:t>Trémeau</a:t>
            </a:r>
            <a:endParaRPr lang="fr-FR" dirty="0"/>
          </a:p>
        </p:txBody>
      </p:sp>
      <p:sp>
        <p:nvSpPr>
          <p:cNvPr id="3" name="Sous-titre 2"/>
          <p:cNvSpPr>
            <a:spLocks noGrp="1"/>
          </p:cNvSpPr>
          <p:nvPr>
            <p:ph type="subTitle" idx="1"/>
          </p:nvPr>
        </p:nvSpPr>
        <p:spPr>
          <a:xfrm>
            <a:off x="4352688" y="1257270"/>
            <a:ext cx="4510134" cy="431057"/>
          </a:xfrm>
        </p:spPr>
        <p:txBody>
          <a:bodyPr/>
          <a:lstStyle/>
          <a:p>
            <a:r>
              <a:rPr lang="fr-FR" dirty="0"/>
              <a:t>	</a:t>
            </a:r>
          </a:p>
        </p:txBody>
      </p:sp>
      <p:sp>
        <p:nvSpPr>
          <p:cNvPr id="4" name="Espace réservé de la date 3"/>
          <p:cNvSpPr>
            <a:spLocks noGrp="1"/>
          </p:cNvSpPr>
          <p:nvPr>
            <p:ph type="dt" sz="half" idx="10"/>
          </p:nvPr>
        </p:nvSpPr>
        <p:spPr/>
        <p:txBody>
          <a:bodyPr/>
          <a:lstStyle/>
          <a:p>
            <a:fld id="{8DA052AE-720F-0A41-8A66-9C679BC4DC67}" type="datetime4">
              <a:rPr lang="fr-FR" smtClean="0"/>
              <a:t>6 décembre 2018</a:t>
            </a:fld>
            <a:endParaRPr lang="fr-FR"/>
          </a:p>
        </p:txBody>
      </p:sp>
      <p:sp>
        <p:nvSpPr>
          <p:cNvPr id="5" name="Espace réservé du pied de page 4"/>
          <p:cNvSpPr>
            <a:spLocks noGrp="1"/>
          </p:cNvSpPr>
          <p:nvPr>
            <p:ph type="ftr" sz="quarter" idx="11"/>
          </p:nvPr>
        </p:nvSpPr>
        <p:spPr/>
        <p:txBody>
          <a:bodyPr/>
          <a:lstStyle/>
          <a:p>
            <a:r>
              <a:rPr lang="fr-FR" dirty="0"/>
              <a:t>Conférence du 15 novembre 2018 - Loi ELAN : urbanisme / immobilier / logement, que retenir ?</a:t>
            </a:r>
          </a:p>
        </p:txBody>
      </p:sp>
      <p:sp>
        <p:nvSpPr>
          <p:cNvPr id="6" name="Espace réservé du numéro de diapositive 5"/>
          <p:cNvSpPr>
            <a:spLocks noGrp="1"/>
          </p:cNvSpPr>
          <p:nvPr>
            <p:ph type="sldNum" sz="quarter" idx="12"/>
          </p:nvPr>
        </p:nvSpPr>
        <p:spPr/>
        <p:txBody>
          <a:bodyPr/>
          <a:lstStyle/>
          <a:p>
            <a:fld id="{7EAD3107-5691-8C4F-809D-CE7436CC517D}" type="slidenum">
              <a:rPr lang="fr-FR" smtClean="0"/>
              <a:t>3</a:t>
            </a:fld>
            <a:endParaRPr lang="fr-FR"/>
          </a:p>
        </p:txBody>
      </p:sp>
    </p:spTree>
    <p:extLst>
      <p:ext uri="{BB962C8B-B14F-4D97-AF65-F5344CB8AC3E}">
        <p14:creationId xmlns:p14="http://schemas.microsoft.com/office/powerpoint/2010/main" val="1955908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30</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Prévention des risques (art. 68 petite loi)</a:t>
            </a:r>
          </a:p>
        </p:txBody>
      </p:sp>
      <p:sp>
        <p:nvSpPr>
          <p:cNvPr id="6" name="Espace réservé du contenu 5"/>
          <p:cNvSpPr>
            <a:spLocks noGrp="1"/>
          </p:cNvSpPr>
          <p:nvPr>
            <p:ph idx="4294967295"/>
          </p:nvPr>
        </p:nvSpPr>
        <p:spPr>
          <a:xfrm>
            <a:off x="628650" y="667513"/>
            <a:ext cx="7886700" cy="3852862"/>
          </a:xfrm>
        </p:spPr>
        <p:txBody>
          <a:bodyPr>
            <a:noAutofit/>
          </a:bodyPr>
          <a:lstStyle/>
          <a:p>
            <a:pPr indent="0">
              <a:buNone/>
            </a:pPr>
            <a:r>
              <a:rPr lang="fr-FR" sz="1200" dirty="0"/>
              <a:t>Code de la construction et de l'habitation</a:t>
            </a:r>
          </a:p>
          <a:p>
            <a:pPr indent="0">
              <a:buNone/>
            </a:pPr>
            <a:r>
              <a:rPr lang="fr-FR" sz="1200" dirty="0"/>
              <a:t>Livre Ier : Dispositions générales.</a:t>
            </a:r>
          </a:p>
          <a:p>
            <a:pPr indent="0">
              <a:buNone/>
            </a:pPr>
            <a:r>
              <a:rPr lang="fr-FR" sz="1200" dirty="0"/>
              <a:t>Titre Ier : Construction des bâtiments.</a:t>
            </a:r>
          </a:p>
          <a:p>
            <a:pPr indent="0">
              <a:buNone/>
            </a:pPr>
            <a:r>
              <a:rPr lang="fr-FR" sz="1200" dirty="0"/>
              <a:t>Chapitre II : Dispositions spéciales.</a:t>
            </a:r>
          </a:p>
          <a:p>
            <a:pPr indent="0">
              <a:buNone/>
            </a:pPr>
            <a:r>
              <a:rPr lang="fr-FR" sz="1200" dirty="0"/>
              <a:t>Section 10 : Protection des risques naturels.</a:t>
            </a:r>
          </a:p>
          <a:p>
            <a:pPr indent="0">
              <a:buNone/>
            </a:pPr>
            <a:endParaRPr lang="fr-FR" sz="1200" b="0" dirty="0"/>
          </a:p>
          <a:p>
            <a:pPr indent="0">
              <a:buNone/>
            </a:pPr>
            <a:r>
              <a:rPr lang="fr-FR" sz="1200" dirty="0">
                <a:solidFill>
                  <a:srgbClr val="FF0000"/>
                </a:solidFill>
              </a:rPr>
              <a:t>Sous-section 2 </a:t>
            </a:r>
            <a:r>
              <a:rPr lang="fr-FR" sz="1200" b="0" i="1" dirty="0"/>
              <a:t>(sous-section 2 créée, art. 68 I 2° PL ELAN) </a:t>
            </a:r>
            <a:r>
              <a:rPr lang="fr-FR" sz="1200" b="0" dirty="0"/>
              <a:t>: </a:t>
            </a:r>
            <a:r>
              <a:rPr lang="fr-FR" sz="1200" dirty="0">
                <a:solidFill>
                  <a:srgbClr val="FF0000"/>
                </a:solidFill>
              </a:rPr>
              <a:t>Prévention des risques de mouvement de terrain différentiel consécutif à la sécheresse et à la réhydratation des sols</a:t>
            </a:r>
          </a:p>
          <a:p>
            <a:pPr indent="0">
              <a:buNone/>
            </a:pPr>
            <a:endParaRPr lang="fr-FR" sz="1200" b="0" dirty="0"/>
          </a:p>
          <a:p>
            <a:pPr indent="0">
              <a:buNone/>
            </a:pPr>
            <a:r>
              <a:rPr lang="fr-FR" sz="1200" dirty="0">
                <a:solidFill>
                  <a:srgbClr val="FF0000"/>
                </a:solidFill>
              </a:rPr>
              <a:t>Art. L. 112‑20</a:t>
            </a:r>
            <a:r>
              <a:rPr lang="fr-FR" sz="1200" b="0" dirty="0">
                <a:solidFill>
                  <a:srgbClr val="FF0000"/>
                </a:solidFill>
              </a:rPr>
              <a:t>. – La présente sous-section s’applique dans les zones exposées au phénomène de mouvement de terrain différentiel consécutif à la sécheresse et à la réhydratation des sols. Ces zones sont définies par arrêté des ministres chargés de la construction et de la prévention des risques majeurs.</a:t>
            </a:r>
          </a:p>
          <a:p>
            <a:pPr indent="0">
              <a:buNone/>
            </a:pPr>
            <a:endParaRPr lang="fr-FR" sz="1200" b="0" dirty="0">
              <a:solidFill>
                <a:srgbClr val="FF0000"/>
              </a:solidFill>
            </a:endParaRPr>
          </a:p>
          <a:p>
            <a:pPr indent="0">
              <a:buNone/>
            </a:pPr>
            <a:r>
              <a:rPr lang="fr-FR" sz="1200" dirty="0">
                <a:solidFill>
                  <a:srgbClr val="FF0000"/>
                </a:solidFill>
              </a:rPr>
              <a:t>Art. L. 112‑21. </a:t>
            </a:r>
            <a:r>
              <a:rPr lang="fr-FR" sz="1200" b="0" dirty="0">
                <a:solidFill>
                  <a:srgbClr val="FF0000"/>
                </a:solidFill>
              </a:rPr>
              <a:t>– En cas de vente d’un terrain non bâti constructible, une étude géotechnique préalable est fournie par le vendeur.</a:t>
            </a:r>
          </a:p>
          <a:p>
            <a:pPr indent="0">
              <a:buNone/>
            </a:pPr>
            <a:r>
              <a:rPr lang="fr-FR" sz="1200" b="0" dirty="0">
                <a:solidFill>
                  <a:srgbClr val="FF0000"/>
                </a:solidFill>
              </a:rPr>
              <a:t>Cette étude est annexée à la promesse de vente ou, à défaut de promesse, à l’acte authentique de vente. En cas de vente publique, l’étude est annexée au cahier des charges. Elle reste annexée au titre de propriété du terrain et suit les mutations successives de celui-ci.</a:t>
            </a:r>
          </a:p>
          <a:p>
            <a:pPr indent="0">
              <a:buNone/>
            </a:pPr>
            <a:r>
              <a:rPr lang="fr-FR" sz="1200" b="0" dirty="0">
                <a:solidFill>
                  <a:srgbClr val="FF0000"/>
                </a:solidFill>
              </a:rPr>
              <a:t>Les ventes de terrains non bâtis destinés à la construction dans des secteurs où les dispositions d’urbanisme applicables ne permettent pas la réalisation de maisons individuelles n’entrent pas dans le champ d’application du présent article.</a:t>
            </a:r>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796409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31</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Prévention des risques (art. 68 petite loi)</a:t>
            </a:r>
          </a:p>
        </p:txBody>
      </p:sp>
      <p:sp>
        <p:nvSpPr>
          <p:cNvPr id="6" name="Espace réservé du contenu 5"/>
          <p:cNvSpPr>
            <a:spLocks noGrp="1"/>
          </p:cNvSpPr>
          <p:nvPr>
            <p:ph idx="4294967295"/>
          </p:nvPr>
        </p:nvSpPr>
        <p:spPr>
          <a:xfrm>
            <a:off x="628650" y="742331"/>
            <a:ext cx="7886700" cy="3778044"/>
          </a:xfrm>
        </p:spPr>
        <p:txBody>
          <a:bodyPr>
            <a:noAutofit/>
          </a:bodyPr>
          <a:lstStyle/>
          <a:p>
            <a:pPr indent="0">
              <a:buNone/>
            </a:pPr>
            <a:r>
              <a:rPr lang="fr-FR" sz="1200" dirty="0">
                <a:solidFill>
                  <a:srgbClr val="FF0000"/>
                </a:solidFill>
              </a:rPr>
              <a:t>Art. L. 112‑22. </a:t>
            </a:r>
            <a:r>
              <a:rPr lang="fr-FR" sz="1200" b="0" dirty="0">
                <a:solidFill>
                  <a:srgbClr val="FF0000"/>
                </a:solidFill>
              </a:rPr>
              <a:t>– Avant la conclusion de tout contrat ayant pour objet des travaux de construction ou la maîtrise d’œuvre d’un ou de plusieurs immeubles à usage d’habitation ou à usage professionnel et d’habitation ne comportant pas plus de deux logements, le maître d’ouvrage transmet l’étude mentionnée à l’article L. 112‑21 du présent code aux personnes réputées constructeurs de l’ouvrage, au sens de l’article 1792‑1 du code civil.</a:t>
            </a:r>
          </a:p>
          <a:p>
            <a:pPr indent="0">
              <a:buNone/>
            </a:pPr>
            <a:r>
              <a:rPr lang="fr-FR" sz="1200" b="0" dirty="0">
                <a:solidFill>
                  <a:srgbClr val="FF0000"/>
                </a:solidFill>
              </a:rPr>
              <a:t>Lorsque cette étude n’est pas annexée au titre de propriété du terrain, il appartient au maître d’ouvrage de fournir lui-même une étude géotechnique préalable équivalente ou une étude géotechnique prenant en compte l’implantation et les caractéristiques du bâtiment.</a:t>
            </a:r>
          </a:p>
          <a:p>
            <a:pPr indent="0">
              <a:buNone/>
            </a:pPr>
            <a:r>
              <a:rPr lang="fr-FR" sz="1200" b="0" dirty="0">
                <a:solidFill>
                  <a:srgbClr val="FF0000"/>
                </a:solidFill>
              </a:rPr>
              <a:t>Les contrats prévus au premier alinéa du présent article précisent que les constructeurs ont reçu un exemplaire de l’étude géotechnique fournie par le maître d’ouvrage et, le cas échéant, que les travaux qu’ils s’engagent à réaliser ou pour lesquels ils s’engagent à assurer la maîtrise d’œuvre intègrent les mesures rendues nécessaires par le risque de mouvement de terrain différentiel consécutif à la sécheresse et à la réhydratation des sols.</a:t>
            </a:r>
          </a:p>
          <a:p>
            <a:pPr indent="0">
              <a:buNone/>
            </a:pPr>
            <a:endParaRPr lang="fr-FR" sz="1200" b="0" dirty="0">
              <a:solidFill>
                <a:srgbClr val="FF0000"/>
              </a:solidFill>
            </a:endParaRPr>
          </a:p>
          <a:p>
            <a:pPr indent="0">
              <a:buNone/>
            </a:pPr>
            <a:r>
              <a:rPr lang="fr-FR" sz="1200" dirty="0">
                <a:solidFill>
                  <a:srgbClr val="FF0000"/>
                </a:solidFill>
              </a:rPr>
              <a:t>Art. L. 112‑23. </a:t>
            </a:r>
            <a:r>
              <a:rPr lang="fr-FR" sz="1200" b="0" dirty="0">
                <a:solidFill>
                  <a:srgbClr val="FF0000"/>
                </a:solidFill>
              </a:rPr>
              <a:t>– Lorsqu’un contrat a pour objet des travaux de construction ou la maîtrise d’œuvre d’un ou de plusieurs immeubles à usage d’habitation ou à usage professionnel et d’habitation ne comportant pas plus de deux logements, le constructeur de l’ouvrage est tenu :</a:t>
            </a:r>
          </a:p>
          <a:p>
            <a:pPr indent="0">
              <a:buNone/>
            </a:pPr>
            <a:r>
              <a:rPr lang="fr-FR" sz="1200" b="0" dirty="0">
                <a:solidFill>
                  <a:srgbClr val="FF0000"/>
                </a:solidFill>
              </a:rPr>
              <a:t>1° Soit de suivre les recommandations d’une étude géotechnique fournie par le maître d’ouvrage ou que le constructeur fait réaliser par accord avec le maître d’ouvrage, qui prend en compte l’implantation et les caractéristiques du bâtiment ;</a:t>
            </a:r>
          </a:p>
          <a:p>
            <a:pPr indent="0">
              <a:buNone/>
            </a:pPr>
            <a:r>
              <a:rPr lang="fr-FR" sz="1200" b="0" dirty="0">
                <a:solidFill>
                  <a:srgbClr val="FF0000"/>
                </a:solidFill>
              </a:rPr>
              <a:t>2° Soit de respecter des techniques particulières de construction définies par voie réglementaire.</a:t>
            </a:r>
          </a:p>
          <a:p>
            <a:pPr indent="0">
              <a:buNone/>
            </a:pPr>
            <a:r>
              <a:rPr lang="fr-FR" sz="1200" b="0" dirty="0">
                <a:solidFill>
                  <a:srgbClr val="FF0000"/>
                </a:solidFill>
              </a:rPr>
              <a:t>Si l’étude géotechnique indique l’absence de risque de mouvement de terrain différentiel consécutif à la sécheresse et à la réhydratation des sols, le constructeur n’est pas tenu par cette obligation</a:t>
            </a:r>
            <a:r>
              <a:rPr lang="fr-FR" sz="1200" b="0" dirty="0"/>
              <a:t>.</a:t>
            </a:r>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8727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32</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Prévention des risques (art. 68 petite loi)</a:t>
            </a:r>
          </a:p>
        </p:txBody>
      </p:sp>
      <p:sp>
        <p:nvSpPr>
          <p:cNvPr id="6" name="Espace réservé du contenu 5"/>
          <p:cNvSpPr>
            <a:spLocks noGrp="1"/>
          </p:cNvSpPr>
          <p:nvPr>
            <p:ph idx="4294967295"/>
          </p:nvPr>
        </p:nvSpPr>
        <p:spPr>
          <a:xfrm>
            <a:off x="628650" y="742331"/>
            <a:ext cx="7886700" cy="3778044"/>
          </a:xfrm>
        </p:spPr>
        <p:txBody>
          <a:bodyPr>
            <a:noAutofit/>
          </a:bodyPr>
          <a:lstStyle/>
          <a:p>
            <a:pPr indent="0">
              <a:buNone/>
            </a:pPr>
            <a:endParaRPr lang="fr-FR" sz="1200" b="0" dirty="0"/>
          </a:p>
          <a:p>
            <a:pPr indent="0">
              <a:buNone/>
            </a:pPr>
            <a:r>
              <a:rPr lang="fr-FR" sz="1200" dirty="0">
                <a:solidFill>
                  <a:srgbClr val="FF0000"/>
                </a:solidFill>
              </a:rPr>
              <a:t>Art. L. 112‑24</a:t>
            </a:r>
            <a:r>
              <a:rPr lang="fr-FR" sz="1200" b="0" dirty="0">
                <a:solidFill>
                  <a:srgbClr val="FF0000"/>
                </a:solidFill>
              </a:rPr>
              <a:t>. – Lorsqu’elles ont été réalisées, l’étude géotechnique préalable mentionnée au deuxième alinéa de l’article L. 112‑22 et l’étude géotechnique mentionnée à l’article L. 112‑23 sont annexées au titre de propriété du terrain et suivent les mutations successives de celui-ci.</a:t>
            </a:r>
          </a:p>
          <a:p>
            <a:pPr indent="0">
              <a:buNone/>
            </a:pPr>
            <a:r>
              <a:rPr lang="fr-FR" sz="1200" b="0" dirty="0">
                <a:solidFill>
                  <a:srgbClr val="FF0000"/>
                </a:solidFill>
              </a:rPr>
              <a:t>En cas de vente de l’ouvrage, elles sont annexées à la promesse de vente ou, à défaut de promesse, à l’acte authentique de vente ; en cas de vente publique, elles sont annexées au cahier des charges. Il en va de même, le cas échéant, de l’étude géotechnique préalable mentionnée à l’article L. 112‑21.</a:t>
            </a:r>
          </a:p>
          <a:p>
            <a:pPr indent="0">
              <a:buNone/>
            </a:pPr>
            <a:endParaRPr lang="fr-FR" sz="1200" b="0" dirty="0">
              <a:solidFill>
                <a:srgbClr val="FF0000"/>
              </a:solidFill>
            </a:endParaRPr>
          </a:p>
          <a:p>
            <a:pPr indent="0">
              <a:buNone/>
            </a:pPr>
            <a:r>
              <a:rPr lang="fr-FR" sz="1200" dirty="0">
                <a:solidFill>
                  <a:srgbClr val="FF0000"/>
                </a:solidFill>
              </a:rPr>
              <a:t>Art. L. 112‑25</a:t>
            </a:r>
            <a:r>
              <a:rPr lang="fr-FR" sz="1200" b="0" dirty="0">
                <a:solidFill>
                  <a:srgbClr val="FF0000"/>
                </a:solidFill>
              </a:rPr>
              <a:t>. – Un décret en Conseil d’État définit les modalités d’application de la présente sous-section. Ce décret précise notamment :</a:t>
            </a:r>
          </a:p>
          <a:p>
            <a:pPr indent="0">
              <a:buNone/>
            </a:pPr>
            <a:r>
              <a:rPr lang="fr-FR" sz="1200" b="0" dirty="0">
                <a:solidFill>
                  <a:srgbClr val="FF0000"/>
                </a:solidFill>
              </a:rPr>
              <a:t>1° Les modalités de définition des zones mentionnées à l’article L. 112‑20 ;</a:t>
            </a:r>
          </a:p>
          <a:p>
            <a:pPr indent="0">
              <a:buNone/>
            </a:pPr>
            <a:r>
              <a:rPr lang="fr-FR" sz="1200" b="0" dirty="0">
                <a:solidFill>
                  <a:srgbClr val="FF0000"/>
                </a:solidFill>
              </a:rPr>
              <a:t>2° Le contenu et la durée de validité des études géotechniques mentionnées aux articles L. 112‑21, L. 112‑22 et L. 112‑23 ;</a:t>
            </a:r>
          </a:p>
          <a:p>
            <a:pPr indent="0">
              <a:buNone/>
            </a:pPr>
            <a:r>
              <a:rPr lang="fr-FR" sz="1200" b="0" dirty="0">
                <a:solidFill>
                  <a:srgbClr val="FF0000"/>
                </a:solidFill>
              </a:rPr>
              <a:t>3° Les contrats entrant dans le champ d’application des mêmes articles L. 112‑22 et L. 112‑23 qui, en raison de la nature ou de l’ampleur limitée du projet, ne sont pas soumis aux dispositions desdits articles L. 112‑22 et L. 112‑23. </a:t>
            </a:r>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671302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33</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Prévention des risques (art. 68 petite loi)</a:t>
            </a:r>
          </a:p>
        </p:txBody>
      </p:sp>
      <p:sp>
        <p:nvSpPr>
          <p:cNvPr id="6" name="Espace réservé du contenu 5"/>
          <p:cNvSpPr>
            <a:spLocks noGrp="1"/>
          </p:cNvSpPr>
          <p:nvPr>
            <p:ph idx="4294967295"/>
          </p:nvPr>
        </p:nvSpPr>
        <p:spPr>
          <a:xfrm>
            <a:off x="628650" y="742331"/>
            <a:ext cx="7886700" cy="3778044"/>
          </a:xfrm>
        </p:spPr>
        <p:txBody>
          <a:bodyPr>
            <a:noAutofit/>
          </a:bodyPr>
          <a:lstStyle/>
          <a:p>
            <a:pPr indent="0">
              <a:buNone/>
            </a:pPr>
            <a:endParaRPr lang="fr-FR" sz="1200" b="0" dirty="0"/>
          </a:p>
          <a:p>
            <a:pPr indent="0">
              <a:buNone/>
            </a:pPr>
            <a:r>
              <a:rPr lang="fr-FR" sz="1200" dirty="0"/>
              <a:t>Article L. 231-2 CCH </a:t>
            </a:r>
            <a:r>
              <a:rPr lang="fr-FR" sz="1200" b="0" i="1" dirty="0"/>
              <a:t>(art. mod. Art. 68 II PL ELAN)</a:t>
            </a:r>
            <a:r>
              <a:rPr lang="fr-FR" sz="1200" b="0" dirty="0"/>
              <a:t> – Le contrat visé à l'article L. 231-1 doit comporter les énonciations suivantes :</a:t>
            </a:r>
          </a:p>
          <a:p>
            <a:pPr marL="228600" indent="-228600">
              <a:buAutoNum type="alphaLcParenR"/>
            </a:pPr>
            <a:r>
              <a:rPr lang="fr-FR" sz="1200" b="0" dirty="0"/>
              <a:t>La désignation du terrain destiné à l'implantation de la construction et la mention du titre de propriété du maître de l'ouvrage ou des droits réels lui permettant de construire ;</a:t>
            </a:r>
          </a:p>
          <a:p>
            <a:pPr indent="0">
              <a:buNone/>
            </a:pPr>
            <a:r>
              <a:rPr lang="fr-FR" sz="1200" b="0" dirty="0"/>
              <a:t>b) L'affirmation de la conformité du projet aux règles de construction prescrites en application du présent code, 	notamment de son livre Ier, et du code de l'urbanisme ;</a:t>
            </a:r>
          </a:p>
          <a:p>
            <a:pPr indent="0">
              <a:buNone/>
            </a:pPr>
            <a:r>
              <a:rPr lang="fr-FR" sz="1200" b="0" strike="sngStrike" dirty="0">
                <a:solidFill>
                  <a:srgbClr val="FF0000"/>
                </a:solidFill>
              </a:rPr>
              <a:t>c) La consistance et les caractéristiques techniques du bâtiment à construire comportant tous les travaux d'adaptation au sol, les raccordements aux réseaux divers et tous les travaux d'équipement intérieur ou extérieur indispensables à l'implantation et à l'utilisation de l'immeuble ;</a:t>
            </a:r>
            <a:endParaRPr lang="fr-FR" sz="1200" b="0" dirty="0">
              <a:solidFill>
                <a:srgbClr val="FF0000"/>
              </a:solidFill>
            </a:endParaRPr>
          </a:p>
          <a:p>
            <a:pPr indent="0">
              <a:buNone/>
            </a:pPr>
            <a:r>
              <a:rPr lang="fr-FR" sz="1200" b="0" dirty="0">
                <a:solidFill>
                  <a:srgbClr val="FF0000"/>
                </a:solidFill>
              </a:rPr>
              <a:t>c) La consistance et les caractéristiques techniques du bâtiment à construire comportant :</a:t>
            </a:r>
          </a:p>
          <a:p>
            <a:pPr indent="0">
              <a:buNone/>
            </a:pPr>
            <a:r>
              <a:rPr lang="fr-FR" sz="1200" b="0" dirty="0">
                <a:solidFill>
                  <a:srgbClr val="FF0000"/>
                </a:solidFill>
              </a:rPr>
              <a:t>– tous les travaux d’adaptation au sol, notamment, le cas échéant, ceux rendus nécessaires par l’étude géotechnique mentionnée aux articles L. 112‑22 et L. 112‑23 du présent code, dont une copie est annexée au contrat </a:t>
            </a:r>
          </a:p>
          <a:p>
            <a:pPr indent="0">
              <a:buNone/>
            </a:pPr>
            <a:r>
              <a:rPr lang="fr-FR" sz="1200" b="0" dirty="0">
                <a:solidFill>
                  <a:srgbClr val="FF0000"/>
                </a:solidFill>
              </a:rPr>
              <a:t>– les raccordements aux réseaux divers ;</a:t>
            </a:r>
          </a:p>
          <a:p>
            <a:pPr indent="0">
              <a:buNone/>
            </a:pPr>
            <a:r>
              <a:rPr lang="fr-FR" sz="1200" b="0" dirty="0">
                <a:solidFill>
                  <a:srgbClr val="FF0000"/>
                </a:solidFill>
              </a:rPr>
              <a:t>– tous les travaux d’équipement intérieur ou extérieur indispensables à l’implantation et à l’utilisation de l’immeuble</a:t>
            </a:r>
          </a:p>
          <a:p>
            <a:pPr indent="0">
              <a:buNone/>
            </a:pPr>
            <a:r>
              <a:rPr lang="fr-FR" sz="1200" b="0" dirty="0"/>
              <a:t>d) Le coût du bâtiment à construire, égal à la somme du prix convenu et, s'il y a lieu, du coût des travaux dont le maître de l'ouvrage se réserve l'exécution en précisant :</a:t>
            </a:r>
          </a:p>
          <a:p>
            <a:pPr indent="0">
              <a:buNone/>
            </a:pPr>
            <a:r>
              <a:rPr lang="fr-FR" sz="1200" b="0" dirty="0"/>
              <a:t>-d'une part, le prix convenu qui est forfaitaire et définitif, sous réserve, s'il y a lieu, de sa révision dans les conditions et limites convenues conformément à l'article L. 231-11, et qui comporte la rémunération de tout ce qui est à la charge du constructeur, y compris le coût de la garantie de livraison ;</a:t>
            </a:r>
          </a:p>
          <a:p>
            <a:pPr indent="0">
              <a:buNone/>
            </a:pPr>
            <a:endParaRPr lang="fr-FR" sz="1200" b="0" dirty="0"/>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443299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34</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Prévention des risques (art. 68 petite loi)</a:t>
            </a:r>
          </a:p>
        </p:txBody>
      </p:sp>
      <p:sp>
        <p:nvSpPr>
          <p:cNvPr id="6" name="Espace réservé du contenu 5"/>
          <p:cNvSpPr>
            <a:spLocks noGrp="1"/>
          </p:cNvSpPr>
          <p:nvPr>
            <p:ph idx="4294967295"/>
          </p:nvPr>
        </p:nvSpPr>
        <p:spPr>
          <a:xfrm>
            <a:off x="628650" y="612648"/>
            <a:ext cx="7886700" cy="3907727"/>
          </a:xfrm>
        </p:spPr>
        <p:txBody>
          <a:bodyPr>
            <a:noAutofit/>
          </a:bodyPr>
          <a:lstStyle/>
          <a:p>
            <a:pPr indent="0">
              <a:buNone/>
            </a:pPr>
            <a:endParaRPr lang="fr-FR" sz="1200" b="0" dirty="0"/>
          </a:p>
          <a:p>
            <a:pPr indent="0">
              <a:buNone/>
            </a:pPr>
            <a:r>
              <a:rPr lang="fr-FR" sz="1200" b="0" dirty="0"/>
              <a:t>-d'autre part, le coût des travaux dont le maître de l'ouvrage se réserve l'exécution, ceux-ci étant décrits et chiffrés par le constructeur et faisant l'objet, de la part du maître de l'ouvrage, d'une clause manuscrite spécifique et paraphée par laquelle il en accepte le coût et la charge</a:t>
            </a:r>
            <a:r>
              <a:rPr lang="fr-FR" sz="1200" dirty="0"/>
              <a:t> ;</a:t>
            </a:r>
          </a:p>
          <a:p>
            <a:pPr indent="0">
              <a:buNone/>
            </a:pPr>
            <a:r>
              <a:rPr lang="fr-FR" sz="1200" b="0" dirty="0"/>
              <a:t>e) Les modalités de règlement en fonction de l'état d'avancement des travaux ;</a:t>
            </a:r>
          </a:p>
          <a:p>
            <a:pPr indent="0">
              <a:buNone/>
            </a:pPr>
            <a:r>
              <a:rPr lang="fr-FR" sz="1200" b="0" dirty="0"/>
              <a:t>f) L'indication que le maître de l'ouvrage pourra se faire assister par un professionnel habilité en application de la loi n° 77-2 du 3 janvier 1977 sur l'architecture ou des articles L. 111-23 et suivants lors de la réception ou par tout autre professionnel de la construction titulaire d'un contrat d'assurance couvrant les responsabilités pour ce type de mission ;</a:t>
            </a:r>
          </a:p>
          <a:p>
            <a:pPr indent="0">
              <a:buNone/>
            </a:pPr>
            <a:r>
              <a:rPr lang="fr-FR" sz="1200" b="0" dirty="0"/>
              <a:t>g) L'indication de l'obtention du permis de construire et des autres autorisations administratives, dont une copie est annexée au contrat ;</a:t>
            </a:r>
          </a:p>
          <a:p>
            <a:pPr indent="0">
              <a:buNone/>
            </a:pPr>
            <a:r>
              <a:rPr lang="fr-FR" sz="1200" b="0" dirty="0"/>
              <a:t>h) L'indication des modalités de financement, la nature et le montant des prêts obtenus et acceptés par le maître de l'ouvrage ;</a:t>
            </a:r>
          </a:p>
          <a:p>
            <a:pPr indent="0">
              <a:buNone/>
            </a:pPr>
            <a:r>
              <a:rPr lang="fr-FR" sz="1200" b="0" dirty="0"/>
              <a:t>i) La date d'ouverture du chantier, le délai d'exécution des travaux et les pénalités prévues en cas de retard de livraison ;</a:t>
            </a:r>
          </a:p>
          <a:p>
            <a:pPr indent="0">
              <a:buNone/>
            </a:pPr>
            <a:r>
              <a:rPr lang="fr-FR" sz="1200" b="0" dirty="0"/>
              <a:t>j) La référence de l'assurance de dommages souscrite par le maître de l'ouvrage, en application de l'article L. 242-1 du code des assurances ;</a:t>
            </a:r>
          </a:p>
          <a:p>
            <a:pPr indent="0">
              <a:buNone/>
            </a:pPr>
            <a:r>
              <a:rPr lang="fr-FR" sz="1200" b="0" dirty="0"/>
              <a:t>k) Les justifications des garanties de remboursement et de livraison apportées par le constructeur, les attestations de ces garanties étant établies par le garant et annexées au contrat.</a:t>
            </a:r>
          </a:p>
          <a:p>
            <a:pPr indent="0">
              <a:buNone/>
            </a:pPr>
            <a:r>
              <a:rPr lang="fr-FR" sz="1200" b="0" dirty="0"/>
              <a:t>Les stipulations du contrat, notamment celles relatives aux travaux à la charge du constructeur, au prix convenu, au délai d'exécution des travaux et aux pénalités applicables en cas de retard d'exécution peuvent se référer à des clauses types approuvées par décret en Conseil d'Etat.</a:t>
            </a:r>
          </a:p>
          <a:p>
            <a:pPr indent="0">
              <a:buNone/>
            </a:pPr>
            <a:endParaRPr lang="fr-FR" b="0" dirty="0"/>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368293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35</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Observatoire des diagnostics immobiliers (art. 72 petite loi)</a:t>
            </a:r>
          </a:p>
        </p:txBody>
      </p:sp>
      <p:sp>
        <p:nvSpPr>
          <p:cNvPr id="6" name="Espace réservé du contenu 5"/>
          <p:cNvSpPr>
            <a:spLocks noGrp="1"/>
          </p:cNvSpPr>
          <p:nvPr>
            <p:ph idx="4294967295"/>
          </p:nvPr>
        </p:nvSpPr>
        <p:spPr>
          <a:xfrm>
            <a:off x="628650" y="1051560"/>
            <a:ext cx="7886700" cy="3468815"/>
          </a:xfrm>
        </p:spPr>
        <p:txBody>
          <a:bodyPr>
            <a:noAutofit/>
          </a:bodyPr>
          <a:lstStyle/>
          <a:p>
            <a:pPr indent="0">
              <a:buNone/>
            </a:pPr>
            <a:r>
              <a:rPr lang="fr-FR" dirty="0"/>
              <a:t>Article L. 134-4 CCH </a:t>
            </a:r>
            <a:r>
              <a:rPr lang="fr-FR" b="0" i="1" dirty="0"/>
              <a:t>(art. mod. Art. 72 I PL ELAN)</a:t>
            </a:r>
            <a:r>
              <a:rPr lang="fr-FR" b="0" dirty="0"/>
              <a:t> – </a:t>
            </a:r>
            <a:r>
              <a:rPr lang="fr-FR" b="0" strike="sngStrike" dirty="0">
                <a:solidFill>
                  <a:srgbClr val="FF0000"/>
                </a:solidFill>
              </a:rPr>
              <a:t>Dans certaines catégories de bâtiments, le propriétaire ou, s'il y a lieu, le gestionnaire affiche à l'intention du public le diagnostic mentionné à l'article L. 134-1 valide. </a:t>
            </a:r>
            <a:r>
              <a:rPr lang="fr-FR" b="0" dirty="0">
                <a:solidFill>
                  <a:srgbClr val="FF0000"/>
                </a:solidFill>
              </a:rPr>
              <a:t>Le diagnostic de performance énergétique mentionné aux articles L. 134‑1 et L. 134‑2 est mis à disposition du public par l’observatoire mentionné à l’article L. 134‑8.</a:t>
            </a:r>
          </a:p>
          <a:p>
            <a:pPr indent="0">
              <a:buNone/>
            </a:pPr>
            <a:r>
              <a:rPr lang="fr-FR" b="0" dirty="0"/>
              <a:t>Les fonctionnaires et agents publics commissionnés à cet effet par le ministre chargé de l'énergie, par le ministre chargé de la construction ou par le maire sont habilités à rechercher et à constater les infractions et manquements au présent article. Ils disposent à cet effet des pouvoirs prévus au titre VII du livre Ier du code de l'environnement.</a:t>
            </a:r>
          </a:p>
          <a:p>
            <a:pPr indent="0">
              <a:buNone/>
            </a:pPr>
            <a:r>
              <a:rPr lang="fr-FR" b="0" dirty="0"/>
              <a:t>En cas de manquement au présent article, l'autorité administrative met en demeure l'intéressé de s'y conformer dans un délai qu'elle détermine.</a:t>
            </a:r>
          </a:p>
          <a:p>
            <a:pPr indent="0">
              <a:buNone/>
            </a:pPr>
            <a:r>
              <a:rPr lang="fr-FR" b="0" dirty="0"/>
              <a:t>Lorsque l'intéressé ne s'est pas conformé à la mise en demeure dans le délai fixé, l'autorité administrative peut prononcer à son encontre une sanction pécuniaire, qui ne peut excéder 1 500 €.</a:t>
            </a:r>
          </a:p>
          <a:p>
            <a:pPr indent="0">
              <a:buNone/>
            </a:pPr>
            <a:r>
              <a:rPr lang="fr-FR" sz="1200" b="0" dirty="0"/>
              <a:t>.</a:t>
            </a:r>
          </a:p>
          <a:p>
            <a:pPr indent="0">
              <a:buNone/>
            </a:pPr>
            <a:r>
              <a:rPr lang="fr-FR" strike="sngStrike" dirty="0">
                <a:solidFill>
                  <a:srgbClr val="FF0000"/>
                </a:solidFill>
              </a:rPr>
              <a:t>Article L. 134-4-2 </a:t>
            </a:r>
            <a:r>
              <a:rPr lang="fr-FR" b="0" i="1" dirty="0"/>
              <a:t>(art. </a:t>
            </a:r>
            <a:r>
              <a:rPr lang="fr-FR" b="0" i="1" dirty="0" err="1"/>
              <a:t>abr</a:t>
            </a:r>
            <a:r>
              <a:rPr lang="fr-FR" b="0" i="1" dirty="0"/>
              <a:t>. Art. 72 II PL ELAN) </a:t>
            </a:r>
            <a:r>
              <a:rPr lang="fr-FR" b="0" dirty="0"/>
              <a:t>– </a:t>
            </a:r>
            <a:r>
              <a:rPr lang="fr-FR" b="0" strike="sngStrike" dirty="0">
                <a:solidFill>
                  <a:srgbClr val="FF0000"/>
                </a:solidFill>
              </a:rPr>
              <a:t>Les personnes qui établissent les diagnostics de performance énergétique les transmettent à des fins d'études statistiques, d'évaluation et d'amélioration méthodologique à l'Agence de l'environnement et de la maîtrise de l'énergie, qui rend disponibles auprès des collectivités territoriales concernées les résultats statistiques de ces études, selon des modalités définies par décret en Conseil d'Etat.</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179103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36</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Observatoire des diagnostics immobiliers (art. 72 petite loi)</a:t>
            </a:r>
          </a:p>
        </p:txBody>
      </p:sp>
      <p:sp>
        <p:nvSpPr>
          <p:cNvPr id="6" name="Espace réservé du contenu 5"/>
          <p:cNvSpPr>
            <a:spLocks noGrp="1"/>
          </p:cNvSpPr>
          <p:nvPr>
            <p:ph idx="4294967295"/>
          </p:nvPr>
        </p:nvSpPr>
        <p:spPr>
          <a:xfrm>
            <a:off x="628650" y="877824"/>
            <a:ext cx="7886700" cy="3642551"/>
          </a:xfrm>
        </p:spPr>
        <p:txBody>
          <a:bodyPr>
            <a:noAutofit/>
          </a:bodyPr>
          <a:lstStyle/>
          <a:p>
            <a:pPr indent="0">
              <a:buNone/>
            </a:pPr>
            <a:r>
              <a:rPr lang="fr-FR" dirty="0"/>
              <a:t>Code de la construction et de l'habitation</a:t>
            </a:r>
          </a:p>
          <a:p>
            <a:pPr indent="0">
              <a:buNone/>
            </a:pPr>
            <a:r>
              <a:rPr lang="fr-FR" dirty="0"/>
              <a:t>Livre Ier : Dispositions générales.</a:t>
            </a:r>
          </a:p>
          <a:p>
            <a:pPr indent="0">
              <a:buNone/>
            </a:pPr>
            <a:r>
              <a:rPr lang="fr-FR" dirty="0"/>
              <a:t>Titre III : Chauffage, fourniture d'eau et ravalement des immeubles - Lutte contre les termites.</a:t>
            </a:r>
          </a:p>
          <a:p>
            <a:pPr indent="0">
              <a:buNone/>
            </a:pPr>
            <a:r>
              <a:rPr lang="fr-FR" dirty="0"/>
              <a:t>Chapitre IV : Diagnostics techniques.</a:t>
            </a:r>
          </a:p>
          <a:p>
            <a:pPr indent="0">
              <a:buNone/>
            </a:pPr>
            <a:endParaRPr lang="fr-FR" b="0" dirty="0">
              <a:solidFill>
                <a:srgbClr val="FF0000"/>
              </a:solidFill>
            </a:endParaRPr>
          </a:p>
          <a:p>
            <a:pPr indent="0">
              <a:buNone/>
            </a:pPr>
            <a:r>
              <a:rPr lang="fr-FR" dirty="0">
                <a:solidFill>
                  <a:srgbClr val="FF0000"/>
                </a:solidFill>
              </a:rPr>
              <a:t>Section 4</a:t>
            </a:r>
            <a:r>
              <a:rPr lang="fr-FR" b="0" dirty="0">
                <a:solidFill>
                  <a:srgbClr val="FF0000"/>
                </a:solidFill>
              </a:rPr>
              <a:t> </a:t>
            </a:r>
            <a:r>
              <a:rPr lang="fr-FR" b="0" i="1" dirty="0"/>
              <a:t>(section créée, art. 72 III PL ELAN)</a:t>
            </a:r>
            <a:r>
              <a:rPr lang="fr-FR" b="0" dirty="0"/>
              <a:t> </a:t>
            </a:r>
            <a:r>
              <a:rPr lang="fr-FR" b="0" dirty="0">
                <a:solidFill>
                  <a:srgbClr val="FF0000"/>
                </a:solidFill>
              </a:rPr>
              <a:t>: </a:t>
            </a:r>
            <a:r>
              <a:rPr lang="fr-FR" dirty="0">
                <a:solidFill>
                  <a:srgbClr val="FF0000"/>
                </a:solidFill>
              </a:rPr>
              <a:t>Observatoire des diagnostics immobiliers</a:t>
            </a:r>
          </a:p>
          <a:p>
            <a:pPr indent="0">
              <a:buNone/>
            </a:pPr>
            <a:r>
              <a:rPr lang="fr-FR" b="0" dirty="0">
                <a:solidFill>
                  <a:srgbClr val="FF0000"/>
                </a:solidFill>
              </a:rPr>
              <a:t> </a:t>
            </a:r>
          </a:p>
          <a:p>
            <a:pPr indent="0">
              <a:buNone/>
            </a:pPr>
            <a:r>
              <a:rPr lang="fr-FR" dirty="0">
                <a:solidFill>
                  <a:srgbClr val="FF0000"/>
                </a:solidFill>
              </a:rPr>
              <a:t>Art. L. 134‑8</a:t>
            </a:r>
            <a:r>
              <a:rPr lang="fr-FR" b="0" dirty="0">
                <a:solidFill>
                  <a:srgbClr val="FF0000"/>
                </a:solidFill>
              </a:rPr>
              <a:t> – Afin de faciliter la connaissance des citoyens et des pouvoirs publics sur l’état des bâtiments, il est institué un Observatoire des diagnostics immobiliers.</a:t>
            </a:r>
          </a:p>
          <a:p>
            <a:pPr indent="0">
              <a:buNone/>
            </a:pPr>
            <a:r>
              <a:rPr lang="fr-FR" b="0" dirty="0">
                <a:solidFill>
                  <a:srgbClr val="FF0000"/>
                </a:solidFill>
              </a:rPr>
              <a:t> </a:t>
            </a:r>
          </a:p>
          <a:p>
            <a:pPr indent="0">
              <a:buNone/>
            </a:pPr>
            <a:r>
              <a:rPr lang="fr-FR" dirty="0">
                <a:solidFill>
                  <a:srgbClr val="FF0000"/>
                </a:solidFill>
              </a:rPr>
              <a:t>Art. L. 134‑9 </a:t>
            </a:r>
            <a:r>
              <a:rPr lang="fr-FR" b="0" dirty="0">
                <a:solidFill>
                  <a:srgbClr val="FF0000"/>
                </a:solidFill>
              </a:rPr>
              <a:t>– La personne qui établit les diagnostics mentionnés aux 1° à 4° et 6° à 8° du I de l’article L. 271‑4 et celle qui procède au contrôle mentionné à l’article L. 125‑2‑3 transmettent ces documents à l’Observatoire des diagnostics immobiliers.</a:t>
            </a:r>
          </a:p>
          <a:p>
            <a:pPr indent="0">
              <a:buNone/>
            </a:pPr>
            <a:r>
              <a:rPr lang="fr-FR" b="0" dirty="0">
                <a:solidFill>
                  <a:srgbClr val="FF0000"/>
                </a:solidFill>
              </a:rPr>
              <a:t>Ces données ne peuvent pas être utilisées à des fins commerciales.</a:t>
            </a:r>
          </a:p>
          <a:p>
            <a:endParaRPr lang="fr-FR" b="0" dirty="0">
              <a:solidFill>
                <a:srgbClr val="FF0000"/>
              </a:solidFill>
            </a:endParaRPr>
          </a:p>
          <a:p>
            <a:pPr indent="0">
              <a:buNone/>
            </a:pPr>
            <a:r>
              <a:rPr lang="fr-FR" dirty="0">
                <a:solidFill>
                  <a:srgbClr val="FF0000"/>
                </a:solidFill>
              </a:rPr>
              <a:t>Art. L. 134‑10 </a:t>
            </a:r>
            <a:r>
              <a:rPr lang="fr-FR" b="0" dirty="0">
                <a:solidFill>
                  <a:srgbClr val="FF0000"/>
                </a:solidFill>
              </a:rPr>
              <a:t>– Un décret en Conseil d’État, pris après avis de la Commission nationale de l’informatique et des libertés, détermine les modalités d’application de la présente section. </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1081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37</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Garanties d’achèvement et travaux réservés (art. 75 petite loi)</a:t>
            </a:r>
          </a:p>
        </p:txBody>
      </p:sp>
      <p:sp>
        <p:nvSpPr>
          <p:cNvPr id="6" name="Espace réservé du contenu 5"/>
          <p:cNvSpPr>
            <a:spLocks noGrp="1"/>
          </p:cNvSpPr>
          <p:nvPr>
            <p:ph idx="4294967295"/>
          </p:nvPr>
        </p:nvSpPr>
        <p:spPr>
          <a:xfrm>
            <a:off x="628650" y="877824"/>
            <a:ext cx="7886700" cy="3642551"/>
          </a:xfrm>
        </p:spPr>
        <p:txBody>
          <a:bodyPr>
            <a:noAutofit/>
          </a:bodyPr>
          <a:lstStyle/>
          <a:p>
            <a:pPr indent="0">
              <a:buNone/>
            </a:pPr>
            <a:r>
              <a:rPr lang="fr-FR" dirty="0"/>
              <a:t>Article L. 261-10-1 CCH </a:t>
            </a:r>
            <a:r>
              <a:rPr lang="fr-FR" b="0" i="1" dirty="0"/>
              <a:t>(art. mod. Art. 75 1° PL ELAN)</a:t>
            </a:r>
            <a:r>
              <a:rPr lang="fr-FR" b="0" dirty="0"/>
              <a:t> – Avant la conclusion d'un contrat prévu à l'article L. 261-10, le vendeur souscrit une garantie financière de l'achèvement de l'immeuble ou une garantie financière du remboursement des versements effectués en cas de résolution du contrat à défaut d'achèvement.</a:t>
            </a:r>
          </a:p>
          <a:p>
            <a:pPr indent="0">
              <a:buNone/>
            </a:pPr>
            <a:r>
              <a:rPr lang="fr-FR" b="0" dirty="0">
                <a:solidFill>
                  <a:srgbClr val="FF0000"/>
                </a:solidFill>
              </a:rPr>
              <a:t>Un décret en Conseil d'Etat détermine les conditions d'application du présent article, notamment la nature de la garantie financière d'achèvement ou de remboursement.</a:t>
            </a:r>
          </a:p>
          <a:p>
            <a:pPr indent="0">
              <a:buNone/>
            </a:pPr>
            <a:r>
              <a:rPr lang="fr-FR" b="0" dirty="0">
                <a:solidFill>
                  <a:srgbClr val="FF0000"/>
                </a:solidFill>
              </a:rPr>
              <a:t>La garantie financière d’achèvement peut être mise en œuvre par l’acquéreur en cas de défaillance financière du vendeur, caractérisée par une absence de disposition des fonds nécessaires à l’achèvement de l’immeuble.</a:t>
            </a:r>
          </a:p>
          <a:p>
            <a:pPr indent="0">
              <a:buNone/>
            </a:pPr>
            <a:r>
              <a:rPr lang="fr-FR" b="0" dirty="0">
                <a:solidFill>
                  <a:srgbClr val="FF0000"/>
                </a:solidFill>
              </a:rPr>
              <a:t>Le garant financier de l’achèvement de l’immeuble peut faire désigner un administrateur ad hoc par ordonnance sur requête. L’administrateur ad hoc, qui dispose des pouvoirs du maître de l’ouvrage, a pour mission de faire réaliser les travaux nécessaires à l’achèvement de l’immeuble. Il peut réaliser toutes les opérations qui y concourent et procéder à la réception de l’ouvrage, au sens de l’article 1792‑6 du code civil. Il est réputé constructeur au sens de l’article 1792‑1 du même code et dispose, à ce titre, d’une assurance de responsabilité en application de l’article L. 241‑2 du code des assurances. Sa rémunération est à la charge du garant.</a:t>
            </a:r>
          </a:p>
          <a:p>
            <a:pPr indent="0">
              <a:buNone/>
            </a:pPr>
            <a:r>
              <a:rPr lang="fr-FR" b="0" dirty="0">
                <a:solidFill>
                  <a:srgbClr val="FF0000"/>
                </a:solidFill>
              </a:rPr>
              <a:t>Lorsque sa garantie est mise en œuvre, le garant financier de l’achèvement de l’immeuble est seul fondé à exiger de l’acquéreur le paiement du solde du prix de vente, même si le vendeur fait l’objet d’une procédure au titre du livre VI du code de commerce. </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28511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38</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Garanties d’achèvement et travaux réservés (art. 75 petite loi)</a:t>
            </a:r>
          </a:p>
        </p:txBody>
      </p:sp>
      <p:sp>
        <p:nvSpPr>
          <p:cNvPr id="6" name="Espace réservé du contenu 5"/>
          <p:cNvSpPr>
            <a:spLocks noGrp="1"/>
          </p:cNvSpPr>
          <p:nvPr>
            <p:ph idx="4294967295"/>
          </p:nvPr>
        </p:nvSpPr>
        <p:spPr>
          <a:xfrm>
            <a:off x="628650" y="877824"/>
            <a:ext cx="7886700" cy="3642551"/>
          </a:xfrm>
        </p:spPr>
        <p:txBody>
          <a:bodyPr>
            <a:noAutofit/>
          </a:bodyPr>
          <a:lstStyle/>
          <a:p>
            <a:pPr indent="0">
              <a:buNone/>
            </a:pPr>
            <a:r>
              <a:rPr lang="fr-FR" dirty="0"/>
              <a:t>Article L. 261-11 CCH </a:t>
            </a:r>
            <a:r>
              <a:rPr lang="fr-FR" b="0" i="1" dirty="0"/>
              <a:t>(art. mod. Art. 75 2° PL ELAN) </a:t>
            </a:r>
            <a:r>
              <a:rPr lang="fr-FR" b="0" dirty="0"/>
              <a:t>– Le contrat doit être conclu par acte authentique et préciser :</a:t>
            </a:r>
          </a:p>
          <a:p>
            <a:pPr indent="0">
              <a:buNone/>
            </a:pPr>
            <a:r>
              <a:rPr lang="fr-FR" b="0" dirty="0"/>
              <a:t>a) La description de l'immeuble ou de la partie d'immeuble vendu ;</a:t>
            </a:r>
          </a:p>
          <a:p>
            <a:pPr indent="0">
              <a:buNone/>
            </a:pPr>
            <a:r>
              <a:rPr lang="fr-FR" b="0" dirty="0"/>
              <a:t>b) Son prix et les modalités de paiement de celui-ci ;</a:t>
            </a:r>
          </a:p>
          <a:p>
            <a:pPr indent="0">
              <a:buNone/>
            </a:pPr>
            <a:r>
              <a:rPr lang="fr-FR" b="0" dirty="0"/>
              <a:t>c) Le délai de livraison ;</a:t>
            </a:r>
          </a:p>
          <a:p>
            <a:pPr indent="0">
              <a:buNone/>
            </a:pPr>
            <a:r>
              <a:rPr lang="fr-FR" b="0" dirty="0"/>
              <a:t>d) Lorsqu'il revêt la forme prévue à l'article 1601-3 du code civil, reproduit à l'article L. 261-3 du présent code, la justification de la garantie financière prescrite à l'article L. 261-10-1, l'attestation de la garantie étant établie par le garant et annexée au contrat.</a:t>
            </a:r>
          </a:p>
          <a:p>
            <a:pPr indent="0">
              <a:buNone/>
            </a:pPr>
            <a:r>
              <a:rPr lang="fr-FR" b="0" i="1" dirty="0">
                <a:solidFill>
                  <a:srgbClr val="FF0000"/>
                </a:solidFill>
              </a:rPr>
              <a:t>e)</a:t>
            </a:r>
            <a:r>
              <a:rPr lang="fr-FR" b="0" dirty="0">
                <a:solidFill>
                  <a:srgbClr val="FF0000"/>
                </a:solidFill>
              </a:rPr>
              <a:t> La description des travaux dont l’acquéreur se réserve l’exécution lorsque la vente est précédée d’un contrat préliminaire comportant la clause prévue au II de l’article L. 261‑15 et dès lors que l’acquéreur n’a pas demandé au vendeur d’exécuter ou de faire exécuter les travaux dont il s’est réservé l’exécution.</a:t>
            </a:r>
            <a:r>
              <a:rPr lang="fr-FR" b="0" dirty="0"/>
              <a:t> </a:t>
            </a:r>
          </a:p>
          <a:p>
            <a:pPr indent="0">
              <a:buNone/>
            </a:pPr>
            <a:r>
              <a:rPr lang="fr-FR" b="0" dirty="0"/>
              <a:t>Toutefois, lorsque la vente concerne une partie d'immeuble, le contrat peut ne comporter que les indications </a:t>
            </a:r>
            <a:r>
              <a:rPr lang="fr-FR" b="0" dirty="0">
                <a:solidFill>
                  <a:srgbClr val="FF0000"/>
                </a:solidFill>
              </a:rPr>
              <a:t>prévues aux </a:t>
            </a:r>
            <a:r>
              <a:rPr lang="fr-FR" b="0" i="1" dirty="0">
                <a:solidFill>
                  <a:srgbClr val="FF0000"/>
                </a:solidFill>
              </a:rPr>
              <a:t>a</a:t>
            </a:r>
            <a:r>
              <a:rPr lang="fr-FR" b="0" dirty="0">
                <a:solidFill>
                  <a:srgbClr val="FF0000"/>
                </a:solidFill>
              </a:rPr>
              <a:t> à </a:t>
            </a:r>
            <a:r>
              <a:rPr lang="fr-FR" b="0" i="1" dirty="0">
                <a:solidFill>
                  <a:srgbClr val="FF0000"/>
                </a:solidFill>
              </a:rPr>
              <a:t>d</a:t>
            </a:r>
            <a:r>
              <a:rPr lang="fr-FR" b="0" dirty="0">
                <a:solidFill>
                  <a:srgbClr val="FF0000"/>
                </a:solidFill>
              </a:rPr>
              <a:t> du présent article </a:t>
            </a:r>
            <a:r>
              <a:rPr lang="fr-FR" b="0" dirty="0"/>
              <a:t>propres à cette partie, les </a:t>
            </a:r>
            <a:r>
              <a:rPr lang="fr-FR" b="0" strike="sngStrike" dirty="0">
                <a:solidFill>
                  <a:srgbClr val="FF0000"/>
                </a:solidFill>
              </a:rPr>
              <a:t>autres précisions prévues à l'alinéa précédent </a:t>
            </a:r>
            <a:r>
              <a:rPr lang="fr-FR" b="0" dirty="0">
                <a:solidFill>
                  <a:srgbClr val="FF0000"/>
                </a:solidFill>
              </a:rPr>
              <a:t>précisions relatives aux parties d’immeuble non concernées par la vente </a:t>
            </a:r>
            <a:r>
              <a:rPr lang="fr-FR" b="0" dirty="0"/>
              <a:t>doivent alors figurer, soit dans un document annexé à l'acte, soit dans un document déposé au rang des minutes d'un notaire et auquel l'acte fait référence.</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34130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39</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Garanties d’achèvement et travaux réservés (art. 75 petite loi)</a:t>
            </a:r>
          </a:p>
        </p:txBody>
      </p:sp>
      <p:sp>
        <p:nvSpPr>
          <p:cNvPr id="6" name="Espace réservé du contenu 5"/>
          <p:cNvSpPr>
            <a:spLocks noGrp="1"/>
          </p:cNvSpPr>
          <p:nvPr>
            <p:ph idx="4294967295"/>
          </p:nvPr>
        </p:nvSpPr>
        <p:spPr>
          <a:xfrm>
            <a:off x="628650" y="1133856"/>
            <a:ext cx="7886700" cy="3386519"/>
          </a:xfrm>
        </p:spPr>
        <p:txBody>
          <a:bodyPr>
            <a:noAutofit/>
          </a:bodyPr>
          <a:lstStyle/>
          <a:p>
            <a:pPr indent="0">
              <a:buNone/>
            </a:pPr>
            <a:r>
              <a:rPr lang="fr-FR" b="0" dirty="0"/>
              <a:t>Il doit également mentionner si le prix est ou non révisable et, dans l'affirmative, les modalités de sa révision. </a:t>
            </a:r>
          </a:p>
          <a:p>
            <a:pPr indent="0">
              <a:buNone/>
            </a:pPr>
            <a:endParaRPr lang="fr-FR" b="0" dirty="0"/>
          </a:p>
          <a:p>
            <a:pPr indent="0">
              <a:buNone/>
            </a:pPr>
            <a:r>
              <a:rPr lang="fr-FR" b="0" dirty="0"/>
              <a:t>Il doit, en outre, comporter en annexes, ou par référence à des documents déposés chez un notaire, les indications utiles relatives à la consistance et aux caractéristiques techniques de l'immeuble.</a:t>
            </a:r>
          </a:p>
          <a:p>
            <a:pPr indent="0">
              <a:buNone/>
            </a:pPr>
            <a:r>
              <a:rPr lang="fr-FR" b="0" dirty="0"/>
              <a:t>Le règlement de copropriété est remis à chaque acquéreur lors de la signature du contrat ; il doit lui être communiqué préalablement.</a:t>
            </a:r>
          </a:p>
          <a:p>
            <a:pPr indent="0">
              <a:buNone/>
            </a:pPr>
            <a:endParaRPr lang="fr-FR" b="0" dirty="0"/>
          </a:p>
          <a:p>
            <a:pPr indent="0">
              <a:buNone/>
            </a:pPr>
            <a:r>
              <a:rPr lang="fr-FR" b="0" dirty="0"/>
              <a:t>Lorsqu'avant la conclusion de la vente, le vendeur a obtenu le bénéfice d'un prêt spécial du Crédit foncier de France ou du Comptoir des entrepreneurs, le contrat doit mentionner que l'acheteur a été mis en état de prendre connaissance, dans des conditions fixées par décret, des documents relatifs à l'équilibre financier de l'opération, au vu desquels a été prise la décision de prêt. L'inobservation des dispositions du présent article entraîne la nullité du contrat. Cette nullité ne peut être invoquée que par l'acquéreur et avant l'achèvement des travaux.</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95623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a:t>
            </a:fld>
            <a:endParaRPr lang="fr-FR"/>
          </a:p>
        </p:txBody>
      </p:sp>
      <p:sp>
        <p:nvSpPr>
          <p:cNvPr id="5" name="Titre 4"/>
          <p:cNvSpPr>
            <a:spLocks noGrp="1"/>
          </p:cNvSpPr>
          <p:nvPr>
            <p:ph type="title"/>
          </p:nvPr>
        </p:nvSpPr>
        <p:spPr/>
        <p:txBody>
          <a:bodyPr/>
          <a:lstStyle/>
          <a:p>
            <a:pPr marL="0" indent="0"/>
            <a:r>
              <a:rPr lang="fr-FR" dirty="0"/>
              <a:t>Art. L. 423-1 Code de l’urbanisme - Privatisation de l’instruction des AOS</a:t>
            </a:r>
          </a:p>
        </p:txBody>
      </p:sp>
      <p:sp>
        <p:nvSpPr>
          <p:cNvPr id="6" name="Espace réservé du contenu 5"/>
          <p:cNvSpPr>
            <a:spLocks noGrp="1"/>
          </p:cNvSpPr>
          <p:nvPr>
            <p:ph idx="4294967295"/>
          </p:nvPr>
        </p:nvSpPr>
        <p:spPr>
          <a:xfrm>
            <a:off x="628650" y="824336"/>
            <a:ext cx="7886700" cy="3738519"/>
          </a:xfrm>
        </p:spPr>
        <p:txBody>
          <a:bodyPr>
            <a:noAutofit/>
          </a:bodyPr>
          <a:lstStyle/>
          <a:p>
            <a:pPr indent="0">
              <a:buNone/>
            </a:pPr>
            <a:r>
              <a:rPr lang="fr-FR" sz="1100" b="0" dirty="0"/>
              <a:t>Les demandes de permis de construire, d'aménager ou de démolir et les déclarations préalables sont présentées et instruites dans les conditions et délais fixés par décret en Conseil d'Etat.</a:t>
            </a:r>
          </a:p>
          <a:p>
            <a:pPr indent="0">
              <a:buNone/>
            </a:pPr>
            <a:r>
              <a:rPr lang="fr-FR" sz="1100" b="0" dirty="0"/>
              <a:t>L'autorité compétente en matière de délivrance du permis de construire peut réduire les délais d'instruction des demandes de permis de construire présentées par les personnes physiques et morales mentionnées au premier alinéa de l'article 4 de la loi n° 77-2 du 3 janvier 1977 sur l'architecture, lorsque le projet architectural faisant l'objet de la demande de permis de construire a été établi par un architecte.</a:t>
            </a:r>
          </a:p>
          <a:p>
            <a:pPr indent="0">
              <a:buNone/>
            </a:pPr>
            <a:r>
              <a:rPr lang="fr-FR" sz="1100" b="0" dirty="0"/>
              <a:t>Sur demande du maire, un plan intérieur du projet concerné doit être joint au dossier de demande de permis de construire ou à la déclaration préalable lorsque les demandes de permis de construire ou les déclarations préalables concernent la construction de logements collectifs.</a:t>
            </a:r>
          </a:p>
          <a:p>
            <a:pPr indent="0">
              <a:buNone/>
            </a:pPr>
            <a:r>
              <a:rPr lang="fr-FR" sz="1100" b="0" dirty="0"/>
              <a:t>Aucune prolongation du délai d'instruction n'est possible en dehors des cas et conditions prévus par ce décret.</a:t>
            </a:r>
          </a:p>
          <a:p>
            <a:pPr indent="0">
              <a:buNone/>
            </a:pPr>
            <a:r>
              <a:rPr lang="fr-FR" sz="1100" b="0" dirty="0"/>
              <a:t>Pour l'instruction des dossiers d'autorisations ou de déclarations prévus au présent titre, le maire ou, s'il est compétent, le président de l'établissement public de coopération intercommunale peut déléguer sa signature aux agents chargés de l'instruction des demandes.</a:t>
            </a:r>
          </a:p>
          <a:p>
            <a:pPr indent="0">
              <a:buNone/>
            </a:pPr>
            <a:r>
              <a:rPr lang="fr-FR" sz="1100" b="0" i="1" dirty="0"/>
              <a:t>(al. </a:t>
            </a:r>
            <a:r>
              <a:rPr lang="fr-FR" sz="1100" b="0" i="1" dirty="0" err="1"/>
              <a:t>aj</a:t>
            </a:r>
            <a:r>
              <a:rPr lang="fr-FR" sz="1100" b="0" i="1" dirty="0"/>
              <a:t>. Art. 62 PL ELAN)</a:t>
            </a:r>
            <a:r>
              <a:rPr lang="fr-FR" sz="1100" b="0" dirty="0"/>
              <a:t> </a:t>
            </a:r>
            <a:r>
              <a:rPr lang="fr-FR" sz="1100" b="0" dirty="0">
                <a:solidFill>
                  <a:schemeClr val="accent2">
                    <a:lumMod val="75000"/>
                  </a:schemeClr>
                </a:solidFill>
              </a:rPr>
              <a:t>L’organe délibérant de la commune mentionnée à l’article L. 422‑1 ou de l’établissement public de coopération intercommunale mentionné à l’article L. 422‑3 peut confier l’instruction des demandes mentionnées au premier alinéa du présent article à un ou plusieurs prestataires privés, dans la mesure où l’autorité de délivrance mentionnée au même premier alinéa conserve la compétence de signature des actes d’instruction. Ces prestataires privés ne peuvent pas se voir confier des missions qui les exposeraient à un intérêt privé de nature à influencer, ou paraître influencer, l’exercice indépendant, impartial et objectif de leurs fonctions. Ils agissent sous la responsabilité de l’autorité mentionnée au sixième alinéa, et celle-ci garde l’entière liberté de ne pas suivre la proposition du ou des prestataires. Les missions confiées en application du présent alinéa ne doivent entraîner aucune charge financière pour les pétitionnaires.</a:t>
            </a:r>
          </a:p>
          <a:p>
            <a:pPr indent="0">
              <a:buNone/>
            </a:pPr>
            <a:r>
              <a:rPr lang="fr-FR" sz="1100" b="0" i="1" dirty="0"/>
              <a:t>(al. </a:t>
            </a:r>
            <a:r>
              <a:rPr lang="fr-FR" sz="1100" b="0" i="1" dirty="0" err="1"/>
              <a:t>aj</a:t>
            </a:r>
            <a:r>
              <a:rPr lang="fr-FR" sz="1100" b="0" i="1" dirty="0"/>
              <a:t>. Art. 62 PL ELAN)</a:t>
            </a:r>
            <a:r>
              <a:rPr lang="fr-FR" sz="1100" b="0" dirty="0"/>
              <a:t> </a:t>
            </a:r>
            <a:r>
              <a:rPr lang="fr-FR" sz="1100" b="0" dirty="0">
                <a:solidFill>
                  <a:schemeClr val="accent2">
                    <a:lumMod val="75000"/>
                  </a:schemeClr>
                </a:solidFill>
              </a:rPr>
              <a:t>Les modalités d’application de l’avant-dernier alinéa du présent article sont précisées par un décret en Conseil d’État.</a:t>
            </a:r>
          </a:p>
          <a:p>
            <a:pPr indent="0">
              <a:buNone/>
            </a:pPr>
            <a:endParaRPr lang="fr-FR" dirty="0"/>
          </a:p>
          <a:p>
            <a:endParaRPr lang="fr-FR" dirty="0"/>
          </a:p>
        </p:txBody>
      </p:sp>
      <p:sp>
        <p:nvSpPr>
          <p:cNvPr id="7" name="Espace réservé du texte 6"/>
          <p:cNvSpPr>
            <a:spLocks noGrp="1"/>
          </p:cNvSpPr>
          <p:nvPr>
            <p:ph type="body" sz="quarter" idx="13"/>
          </p:nvPr>
        </p:nvSpPr>
        <p:spPr>
          <a:xfrm>
            <a:off x="628650" y="499103"/>
            <a:ext cx="7886700" cy="47097"/>
          </a:xfrm>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1978416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40</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Garanties d’achèvement et travaux réservés (art. 75 petite loi)</a:t>
            </a:r>
          </a:p>
        </p:txBody>
      </p:sp>
      <p:sp>
        <p:nvSpPr>
          <p:cNvPr id="6" name="Espace réservé du contenu 5"/>
          <p:cNvSpPr>
            <a:spLocks noGrp="1"/>
          </p:cNvSpPr>
          <p:nvPr>
            <p:ph idx="4294967295"/>
          </p:nvPr>
        </p:nvSpPr>
        <p:spPr>
          <a:xfrm>
            <a:off x="628650" y="868680"/>
            <a:ext cx="7886700" cy="3651695"/>
          </a:xfrm>
        </p:spPr>
        <p:txBody>
          <a:bodyPr>
            <a:noAutofit/>
          </a:bodyPr>
          <a:lstStyle/>
          <a:p>
            <a:pPr indent="0">
              <a:buNone/>
            </a:pPr>
            <a:r>
              <a:rPr lang="fr-FR" dirty="0"/>
              <a:t>Article L. 261-1 </a:t>
            </a:r>
            <a:r>
              <a:rPr lang="fr-FR" b="0" i="1" dirty="0"/>
              <a:t>(art. mod. Art. 75 3° PL ELAN)</a:t>
            </a:r>
            <a:r>
              <a:rPr lang="fr-FR" b="0" dirty="0"/>
              <a:t> – </a:t>
            </a:r>
            <a:r>
              <a:rPr lang="fr-FR" b="0" dirty="0">
                <a:solidFill>
                  <a:srgbClr val="FF0000"/>
                </a:solidFill>
              </a:rPr>
              <a:t>I. </a:t>
            </a:r>
            <a:r>
              <a:rPr lang="fr-FR" b="0" dirty="0"/>
              <a:t>La vente prévue à l'article L. 261-10 peut être précédée d'un contrat préliminaire par lequel, en contrepartie d'un dépôt de garantie effectué à un compte spécial, le vendeur s'engage à réserver à un acheteur un immeuble ou une partie d'immeuble.</a:t>
            </a:r>
          </a:p>
          <a:p>
            <a:pPr indent="0">
              <a:buNone/>
            </a:pPr>
            <a:r>
              <a:rPr lang="fr-FR" b="0" dirty="0"/>
              <a:t>Ce contrat doit comporter les indications essentielles relatives à la consistance de l'immeuble, à la qualité de la construction et aux délais d'exécution des travaux ainsi qu'à la consistance, à la situation et au prix du local réservé.</a:t>
            </a:r>
          </a:p>
          <a:p>
            <a:pPr indent="0">
              <a:buNone/>
            </a:pPr>
            <a:r>
              <a:rPr lang="fr-FR" b="0" dirty="0"/>
              <a:t>Les fonds déposés en garantie sont indisponibles, incessibles et insaisissables jusqu'à la conclusion du contrat de vente.</a:t>
            </a:r>
          </a:p>
          <a:p>
            <a:pPr indent="0">
              <a:buNone/>
            </a:pPr>
            <a:r>
              <a:rPr lang="fr-FR" b="0" dirty="0"/>
              <a:t>Ils sont restitués, dans le délai de trois mois, au déposant si le contrat n'est pas conclu du fait du vendeur, si la condition suspensive prévue à l'article L. 313-41 du code de la consommation n'est pas réalisée ou si le contrat proposé fait apparaître une différence anormale par rapport aux prévisions du contrat préliminaire.</a:t>
            </a:r>
          </a:p>
          <a:p>
            <a:pPr indent="0">
              <a:buNone/>
            </a:pPr>
            <a:r>
              <a:rPr lang="fr-FR" b="0" dirty="0">
                <a:solidFill>
                  <a:srgbClr val="FF0000"/>
                </a:solidFill>
              </a:rPr>
              <a:t>II. – Le contrat préliminaire peut prévoir qu’en cas de conclusion de la vente, l’acquéreur se réserve l’exécution de travaux de finition ou d’installation d’équipements qu’il se procure par lui-même. Le contrat comporte alors une clause en caractères très apparents stipulant que l’acquéreur accepte la charge, le coût et les responsabilités qui résultent de ces travaux, qu’il réalise après la livraison de l’immeuble.</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693890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41</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Garanties d’achèvement et travaux réservés (art. 75 petite loi)</a:t>
            </a:r>
          </a:p>
        </p:txBody>
      </p:sp>
      <p:sp>
        <p:nvSpPr>
          <p:cNvPr id="6" name="Espace réservé du contenu 5"/>
          <p:cNvSpPr>
            <a:spLocks noGrp="1"/>
          </p:cNvSpPr>
          <p:nvPr>
            <p:ph idx="4294967295"/>
          </p:nvPr>
        </p:nvSpPr>
        <p:spPr>
          <a:xfrm>
            <a:off x="628650" y="868680"/>
            <a:ext cx="7886700" cy="3651695"/>
          </a:xfrm>
        </p:spPr>
        <p:txBody>
          <a:bodyPr>
            <a:noAutofit/>
          </a:bodyPr>
          <a:lstStyle/>
          <a:p>
            <a:pPr indent="0">
              <a:buNone/>
            </a:pPr>
            <a:r>
              <a:rPr lang="fr-FR" b="0" dirty="0">
                <a:solidFill>
                  <a:srgbClr val="FF0000"/>
                </a:solidFill>
              </a:rPr>
              <a:t>Dans ce cas, le contrat préliminaire précise :</a:t>
            </a:r>
          </a:p>
          <a:p>
            <a:pPr indent="0">
              <a:buNone/>
            </a:pPr>
            <a:r>
              <a:rPr lang="fr-FR" b="0" dirty="0">
                <a:solidFill>
                  <a:srgbClr val="FF0000"/>
                </a:solidFill>
              </a:rPr>
              <a:t>1° Le prix du local réservé mentionné au deuxième alinéa du I, décomposé comme suit :</a:t>
            </a:r>
          </a:p>
          <a:p>
            <a:pPr indent="0">
              <a:buNone/>
            </a:pPr>
            <a:r>
              <a:rPr lang="fr-FR" b="0" dirty="0">
                <a:solidFill>
                  <a:srgbClr val="FF0000"/>
                </a:solidFill>
              </a:rPr>
              <a:t>a) Le prix de vente convenu ;</a:t>
            </a:r>
          </a:p>
          <a:p>
            <a:pPr indent="0">
              <a:buNone/>
            </a:pPr>
            <a:r>
              <a:rPr lang="fr-FR" b="0" dirty="0">
                <a:solidFill>
                  <a:srgbClr val="FF0000"/>
                </a:solidFill>
              </a:rPr>
              <a:t>b) Le coût des travaux dont l’acquéreur se réserve l’exécution, ceux-ci étant décrits et chiffrés par le vendeur ;</a:t>
            </a:r>
          </a:p>
          <a:p>
            <a:pPr indent="0">
              <a:buNone/>
            </a:pPr>
            <a:r>
              <a:rPr lang="fr-FR" b="0" dirty="0">
                <a:solidFill>
                  <a:srgbClr val="FF0000"/>
                </a:solidFill>
              </a:rPr>
              <a:t>c) Le coût total de l’immeuble égal à la somme du prix convenu et du coût des travaux mentionnés aux a et b du présent 1° ; </a:t>
            </a:r>
          </a:p>
          <a:p>
            <a:pPr indent="0">
              <a:buNone/>
            </a:pPr>
            <a:r>
              <a:rPr lang="fr-FR" b="0" dirty="0">
                <a:solidFill>
                  <a:srgbClr val="FF0000"/>
                </a:solidFill>
              </a:rPr>
              <a:t>2° Le délai dans lequel l’acquéreur peut revenir sur sa décision de se réserver l’exécution des travaux mentionnés au premier alinéa du présent II.</a:t>
            </a:r>
          </a:p>
          <a:p>
            <a:pPr indent="0">
              <a:buNone/>
            </a:pPr>
            <a:r>
              <a:rPr lang="fr-FR" b="0" dirty="0">
                <a:solidFill>
                  <a:srgbClr val="FF0000"/>
                </a:solidFill>
              </a:rPr>
              <a:t>Si l’acquéreur exerce la faculté prévue au 2°, le vendeur est tenu d’exécuter ou de faire exécuter les travaux dont l’acquéreur s’est réservé l’exécution aux prix et conditions mentionnés au contrat préliminaire. </a:t>
            </a:r>
          </a:p>
          <a:p>
            <a:pPr indent="0">
              <a:buNone/>
            </a:pPr>
            <a:r>
              <a:rPr lang="fr-FR" b="0" dirty="0">
                <a:solidFill>
                  <a:srgbClr val="FF0000"/>
                </a:solidFill>
              </a:rPr>
              <a:t>Un décret en Conseil d’État précise les conditions d’application du présent II, notamment la nature des travaux dont l’acquéreur peut se réserver l’exécution.</a:t>
            </a:r>
          </a:p>
          <a:p>
            <a:pPr indent="0">
              <a:buNone/>
            </a:pPr>
            <a:r>
              <a:rPr lang="fr-FR" b="0" dirty="0">
                <a:solidFill>
                  <a:srgbClr val="FF0000"/>
                </a:solidFill>
              </a:rPr>
              <a:t>III. </a:t>
            </a:r>
            <a:r>
              <a:rPr lang="fr-FR" b="0" dirty="0"/>
              <a:t>Est nulle toute autre promesse d'achat ou de vente.</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376463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42</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Garanties d’achèvement et travaux réservés (art. 75 petite loi)</a:t>
            </a:r>
          </a:p>
        </p:txBody>
      </p:sp>
      <p:sp>
        <p:nvSpPr>
          <p:cNvPr id="6" name="Espace réservé du contenu 5"/>
          <p:cNvSpPr>
            <a:spLocks noGrp="1"/>
          </p:cNvSpPr>
          <p:nvPr>
            <p:ph idx="4294967295"/>
          </p:nvPr>
        </p:nvSpPr>
        <p:spPr>
          <a:xfrm>
            <a:off x="628650" y="1499616"/>
            <a:ext cx="7886700" cy="3020759"/>
          </a:xfrm>
        </p:spPr>
        <p:txBody>
          <a:bodyPr>
            <a:noAutofit/>
          </a:bodyPr>
          <a:lstStyle/>
          <a:p>
            <a:pPr indent="0">
              <a:buNone/>
            </a:pPr>
            <a:r>
              <a:rPr lang="fr-FR" dirty="0"/>
              <a:t>Article L. 262-7 CCH </a:t>
            </a:r>
            <a:r>
              <a:rPr lang="fr-FR" b="0" dirty="0"/>
              <a:t>– La garantie d'achèvement des travaux est constituée par une caution solidaire donnée par un établissement de crédit, une société de financement ou par une entreprise d'assurance agréée à cet effet.</a:t>
            </a:r>
          </a:p>
          <a:p>
            <a:pPr indent="0">
              <a:buNone/>
            </a:pPr>
            <a:r>
              <a:rPr lang="fr-FR" b="0" i="1" dirty="0"/>
              <a:t>(al. </a:t>
            </a:r>
            <a:r>
              <a:rPr lang="fr-FR" b="0" i="1" dirty="0" err="1"/>
              <a:t>aj</a:t>
            </a:r>
            <a:r>
              <a:rPr lang="fr-FR" b="0" i="1" dirty="0"/>
              <a:t>. Art. 75 4° PL ELAN)</a:t>
            </a:r>
            <a:r>
              <a:rPr lang="fr-FR" b="0" dirty="0"/>
              <a:t> </a:t>
            </a:r>
            <a:r>
              <a:rPr lang="fr-FR" b="0" dirty="0">
                <a:solidFill>
                  <a:srgbClr val="FF0000"/>
                </a:solidFill>
              </a:rPr>
              <a:t>La garantie d’achèvement est mise en œuvre dans les conditions prévues aux deuxième à avant-dernier alinéas de l’article L. 261‑10‑1.</a:t>
            </a:r>
          </a:p>
          <a:p>
            <a:pPr indent="0">
              <a:buNone/>
            </a:pPr>
            <a:endParaRPr lang="fr-FR"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648876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43</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Création du bail mobilité (art. 107 petite loi)</a:t>
            </a:r>
          </a:p>
        </p:txBody>
      </p:sp>
      <p:sp>
        <p:nvSpPr>
          <p:cNvPr id="6" name="Espace réservé du contenu 5"/>
          <p:cNvSpPr>
            <a:spLocks noGrp="1"/>
          </p:cNvSpPr>
          <p:nvPr>
            <p:ph idx="4294967295"/>
          </p:nvPr>
        </p:nvSpPr>
        <p:spPr>
          <a:xfrm>
            <a:off x="628650" y="859536"/>
            <a:ext cx="7886700" cy="3660839"/>
          </a:xfrm>
        </p:spPr>
        <p:txBody>
          <a:bodyPr>
            <a:noAutofit/>
          </a:bodyPr>
          <a:lstStyle/>
          <a:p>
            <a:pPr indent="0">
              <a:buNone/>
            </a:pPr>
            <a:r>
              <a:rPr lang="fr-FR" dirty="0"/>
              <a:t>Loi n° 89-462 du 6 juillet 1989 tendant à améliorer les rapports locatifs et portant modification de la loi n° 86-1290 du 23 décembre 1986</a:t>
            </a:r>
          </a:p>
          <a:p>
            <a:pPr indent="0">
              <a:buNone/>
            </a:pPr>
            <a:endParaRPr lang="fr-FR" sz="1200" b="0" dirty="0"/>
          </a:p>
          <a:p>
            <a:pPr indent="0">
              <a:buNone/>
            </a:pPr>
            <a:r>
              <a:rPr lang="fr-FR" sz="1200" dirty="0">
                <a:solidFill>
                  <a:srgbClr val="FF0000"/>
                </a:solidFill>
              </a:rPr>
              <a:t>TITRE IER ter </a:t>
            </a:r>
            <a:r>
              <a:rPr lang="fr-FR" sz="1200" b="0" i="1" dirty="0"/>
              <a:t>(titre créé, art. 107 I 2° PL ELAN)</a:t>
            </a:r>
            <a:r>
              <a:rPr lang="fr-FR" sz="1200" b="0" dirty="0"/>
              <a:t> </a:t>
            </a:r>
            <a:r>
              <a:rPr lang="fr-FR" sz="1200" dirty="0">
                <a:solidFill>
                  <a:srgbClr val="FF0000"/>
                </a:solidFill>
              </a:rPr>
              <a:t>– DES RAPPORTS ENTRE BAILLEURS ET LOCATAIRES DANS LES LOGEMENTS MEUBLÉS LOUÉS DANS LE CADRE D’UN BAIL MOBILITÉ</a:t>
            </a:r>
          </a:p>
          <a:p>
            <a:pPr indent="0">
              <a:buNone/>
            </a:pPr>
            <a:endParaRPr lang="fr-FR" sz="1200" b="0" dirty="0"/>
          </a:p>
          <a:p>
            <a:pPr indent="0">
              <a:buNone/>
            </a:pPr>
            <a:r>
              <a:rPr lang="fr-FR" sz="1200" dirty="0">
                <a:solidFill>
                  <a:srgbClr val="FF0000"/>
                </a:solidFill>
              </a:rPr>
              <a:t>Art. 25‑12. </a:t>
            </a:r>
            <a:r>
              <a:rPr lang="fr-FR" sz="1200" b="0" dirty="0">
                <a:solidFill>
                  <a:srgbClr val="FF0000"/>
                </a:solidFill>
              </a:rPr>
              <a:t>– Le bail mobilité est un contrat de location de courte durée d’un logement meublé au sens de l’article 25‑4 à un locataire justifiant, à la date de la prise d’effet du bail, être en formation professionnelle, en études supérieures, en contrat d’apprentissage, en stage, en engagement volontaire dans le cadre d’un service civique prévu au II de l’article L. 120‑1 du code du service national, en mutation professionnelle ou en mission temporaire dans le cadre de son activité professionnelle.</a:t>
            </a:r>
          </a:p>
          <a:p>
            <a:pPr indent="0">
              <a:buNone/>
            </a:pPr>
            <a:r>
              <a:rPr lang="fr-FR" sz="1200" b="0" dirty="0">
                <a:solidFill>
                  <a:srgbClr val="FF0000"/>
                </a:solidFill>
              </a:rPr>
              <a:t>Le bail mobilité est régi par les dispositions du présent titre, qui sont d’ordre public. Sauf disposition contraire, les dispositions du titre Ier bis ne sont pas applicables.</a:t>
            </a:r>
          </a:p>
          <a:p>
            <a:pPr indent="0">
              <a:buNone/>
            </a:pPr>
            <a:r>
              <a:rPr lang="fr-FR" sz="1200" b="0" dirty="0">
                <a:solidFill>
                  <a:srgbClr val="FF0000"/>
                </a:solidFill>
              </a:rPr>
              <a:t>Les articles 1er, 3‑2, 3‑3, 4, 5, 6, 7, 7‑1 et 8, les I à IV de l’article 8‑1 et les articles 18, 21, 22‑1, 22‑2, 25‑4 et 25‑5 sont applicables au bail mobilité.</a:t>
            </a:r>
          </a:p>
          <a:p>
            <a:pPr indent="0">
              <a:buNone/>
            </a:pPr>
            <a:r>
              <a:rPr lang="fr-FR" sz="1200" b="0" dirty="0">
                <a:solidFill>
                  <a:srgbClr val="FF0000"/>
                </a:solidFill>
              </a:rPr>
              <a:t>La commission départementale de conciliation n’est pas compétente pour l’examen des litiges résultant de l’application des dispositions du présent titre.</a:t>
            </a:r>
          </a:p>
          <a:p>
            <a:pPr indent="0">
              <a:buNone/>
            </a:pPr>
            <a:r>
              <a:rPr lang="fr-FR" sz="1200" b="0" dirty="0">
                <a:solidFill>
                  <a:srgbClr val="FF0000"/>
                </a:solidFill>
              </a:rPr>
              <a:t>Le présent titre ne s’applique ni aux logements-foyers, ni aux logements faisant l’objet d’une convention avec l’État portant sur leurs conditions d’occupation et leurs modalités d’attribution.</a:t>
            </a:r>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825371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44</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Création du bail mobilité (art. 107 petite loi)</a:t>
            </a:r>
          </a:p>
        </p:txBody>
      </p:sp>
      <p:sp>
        <p:nvSpPr>
          <p:cNvPr id="6" name="Espace réservé du contenu 5"/>
          <p:cNvSpPr>
            <a:spLocks noGrp="1"/>
          </p:cNvSpPr>
          <p:nvPr>
            <p:ph idx="4294967295"/>
          </p:nvPr>
        </p:nvSpPr>
        <p:spPr>
          <a:xfrm>
            <a:off x="628650" y="859536"/>
            <a:ext cx="7886700" cy="3660839"/>
          </a:xfrm>
        </p:spPr>
        <p:txBody>
          <a:bodyPr>
            <a:noAutofit/>
          </a:bodyPr>
          <a:lstStyle/>
          <a:p>
            <a:pPr indent="0">
              <a:buNone/>
            </a:pPr>
            <a:r>
              <a:rPr lang="fr-FR" dirty="0"/>
              <a:t>Loi n° 89-462 du 6 juillet 1989 tendant à améliorer les rapports locatifs et portant modification de la loi n° 86-1290 du 23 décembre 1986</a:t>
            </a:r>
          </a:p>
          <a:p>
            <a:pPr indent="0">
              <a:buNone/>
            </a:pPr>
            <a:endParaRPr lang="fr-FR" sz="1200" b="0" dirty="0"/>
          </a:p>
          <a:p>
            <a:pPr indent="0">
              <a:buNone/>
            </a:pPr>
            <a:r>
              <a:rPr lang="fr-FR" sz="1200" dirty="0">
                <a:solidFill>
                  <a:srgbClr val="FF0000"/>
                </a:solidFill>
              </a:rPr>
              <a:t>Art. 25‑13. </a:t>
            </a:r>
            <a:r>
              <a:rPr lang="fr-FR" sz="1200" b="0" dirty="0">
                <a:solidFill>
                  <a:srgbClr val="FF0000"/>
                </a:solidFill>
              </a:rPr>
              <a:t>– I. – Le contrat de location est établi par écrit et précise :</a:t>
            </a:r>
          </a:p>
          <a:p>
            <a:pPr indent="0">
              <a:buNone/>
            </a:pPr>
            <a:r>
              <a:rPr lang="fr-FR" sz="1200" b="0" dirty="0">
                <a:solidFill>
                  <a:srgbClr val="FF0000"/>
                </a:solidFill>
              </a:rPr>
              <a:t>1° Le nom ou la dénomination du bailleur et son domicile ou son siège social ainsi que, le cas échéant, ceux de son mandataire ;</a:t>
            </a:r>
          </a:p>
          <a:p>
            <a:pPr indent="0">
              <a:buNone/>
            </a:pPr>
            <a:r>
              <a:rPr lang="fr-FR" sz="1200" b="0" dirty="0">
                <a:solidFill>
                  <a:srgbClr val="FF0000"/>
                </a:solidFill>
              </a:rPr>
              <a:t>2° Le nom du locataire ;</a:t>
            </a:r>
          </a:p>
          <a:p>
            <a:pPr indent="0">
              <a:buNone/>
            </a:pPr>
            <a:r>
              <a:rPr lang="fr-FR" sz="1200" b="0" dirty="0">
                <a:solidFill>
                  <a:srgbClr val="FF0000"/>
                </a:solidFill>
              </a:rPr>
              <a:t>3° La date de prise d’effet ;</a:t>
            </a:r>
          </a:p>
          <a:p>
            <a:pPr indent="0">
              <a:buNone/>
            </a:pPr>
            <a:r>
              <a:rPr lang="fr-FR" sz="1200" b="0" dirty="0">
                <a:solidFill>
                  <a:srgbClr val="FF0000"/>
                </a:solidFill>
              </a:rPr>
              <a:t>4° La durée du contrat de location conformément à l’article 25‑14 ;</a:t>
            </a:r>
          </a:p>
          <a:p>
            <a:pPr indent="0">
              <a:buNone/>
            </a:pPr>
            <a:r>
              <a:rPr lang="fr-FR" sz="1200" b="0" dirty="0">
                <a:solidFill>
                  <a:srgbClr val="FF0000"/>
                </a:solidFill>
              </a:rPr>
              <a:t>5° La consistance, la destination ainsi que la surface habitable de la chose louée, définie par le code de la construction et de l’habitation ;</a:t>
            </a:r>
          </a:p>
          <a:p>
            <a:pPr indent="0">
              <a:buNone/>
            </a:pPr>
            <a:r>
              <a:rPr lang="fr-FR" sz="1200" b="0" dirty="0">
                <a:solidFill>
                  <a:srgbClr val="FF0000"/>
                </a:solidFill>
              </a:rPr>
              <a:t>6° La désignation des locaux et équipements d’usage privatif dont le locataire a la jouissance exclusive et, le cas échéant, l’énumération des parties, équipements et accessoires de l’immeuble qui font l’objet d’un usage commun ainsi que des équipements d’accès aux technologies de l’information et de la communication ;</a:t>
            </a:r>
          </a:p>
          <a:p>
            <a:pPr indent="0">
              <a:buNone/>
            </a:pPr>
            <a:r>
              <a:rPr lang="fr-FR" sz="1200" b="0" dirty="0">
                <a:solidFill>
                  <a:srgbClr val="FF0000"/>
                </a:solidFill>
              </a:rPr>
              <a:t>7° Le montant du loyer et ses modalités de paiement ;</a:t>
            </a:r>
          </a:p>
          <a:p>
            <a:pPr indent="0">
              <a:buNone/>
            </a:pPr>
            <a:r>
              <a:rPr lang="fr-FR" sz="1200" b="0" dirty="0">
                <a:solidFill>
                  <a:srgbClr val="FF0000"/>
                </a:solidFill>
              </a:rPr>
              <a:t>8° Le motif justifiant le bénéfice du bail mobilité conformément à l’article 25‑12 ;</a:t>
            </a:r>
          </a:p>
          <a:p>
            <a:pPr indent="0">
              <a:buNone/>
            </a:pPr>
            <a:r>
              <a:rPr lang="fr-FR" sz="1200" b="0" dirty="0">
                <a:solidFill>
                  <a:srgbClr val="FF0000"/>
                </a:solidFill>
              </a:rPr>
              <a:t>9° Le montant et la date de versement du dernier loyer appliqué au précédent locataire, dès lors que ce dernier a quitté le logement moins de dix-huit mois avant la signature du bail ;</a:t>
            </a:r>
          </a:p>
          <a:p>
            <a:pPr indent="0">
              <a:buNone/>
            </a:pPr>
            <a:r>
              <a:rPr lang="fr-FR" sz="1200" b="0" dirty="0">
                <a:solidFill>
                  <a:srgbClr val="FF0000"/>
                </a:solidFill>
              </a:rPr>
              <a:t>10° La nature et le montant des travaux effectués dans le logement depuis la fin du dernier contrat de location ;</a:t>
            </a:r>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896963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45</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Création du bail mobilité (art. 107 petite loi)</a:t>
            </a:r>
          </a:p>
        </p:txBody>
      </p:sp>
      <p:sp>
        <p:nvSpPr>
          <p:cNvPr id="6" name="Espace réservé du contenu 5"/>
          <p:cNvSpPr>
            <a:spLocks noGrp="1"/>
          </p:cNvSpPr>
          <p:nvPr>
            <p:ph idx="4294967295"/>
          </p:nvPr>
        </p:nvSpPr>
        <p:spPr>
          <a:xfrm>
            <a:off x="628650" y="859536"/>
            <a:ext cx="7886700" cy="3660839"/>
          </a:xfrm>
        </p:spPr>
        <p:txBody>
          <a:bodyPr>
            <a:noAutofit/>
          </a:bodyPr>
          <a:lstStyle/>
          <a:p>
            <a:pPr indent="0">
              <a:buNone/>
            </a:pPr>
            <a:r>
              <a:rPr lang="fr-FR" dirty="0"/>
              <a:t>Loi n° 89-462 du 6 juillet 1989 tendant à améliorer les rapports locatifs et portant modification de la loi n° 86-1290 du 23 décembre 1986</a:t>
            </a:r>
          </a:p>
          <a:p>
            <a:pPr indent="0">
              <a:buNone/>
            </a:pPr>
            <a:endParaRPr lang="fr-FR" sz="1200" b="0" dirty="0"/>
          </a:p>
          <a:p>
            <a:pPr indent="0">
              <a:buNone/>
            </a:pPr>
            <a:r>
              <a:rPr lang="fr-FR" sz="1200" b="0" dirty="0">
                <a:solidFill>
                  <a:srgbClr val="FF0000"/>
                </a:solidFill>
              </a:rPr>
              <a:t>11° Une mention informant le locataire de l’interdiction pour le bailleur d’exiger le versement d’un dépôt de garantie.</a:t>
            </a:r>
          </a:p>
          <a:p>
            <a:pPr indent="0">
              <a:buNone/>
            </a:pPr>
            <a:r>
              <a:rPr lang="fr-FR" sz="1200" b="0" dirty="0">
                <a:solidFill>
                  <a:srgbClr val="FF0000"/>
                </a:solidFill>
              </a:rPr>
              <a:t>Le contrat comporte en outre une mention selon laquelle le contrat de location est un bail mobilité régi par les dispositions du présent titre. À défaut de cette mention ou de l’une des informations prévues aux 4° ou 8° du I du présent article, le contrat de location est régi par les dispositions du titre Ier bis.</a:t>
            </a:r>
          </a:p>
          <a:p>
            <a:pPr indent="0">
              <a:buNone/>
            </a:pPr>
            <a:r>
              <a:rPr lang="fr-FR" sz="1200" b="0" dirty="0">
                <a:solidFill>
                  <a:srgbClr val="FF0000"/>
                </a:solidFill>
              </a:rPr>
              <a:t>Lorsque l’immeuble est soumis au statut de la copropriété, le copropriétaire bailleur est tenu de communiquer au locataire les extraits du règlement de copropriété concernant la destination de l’immeuble, la jouissance et l’usage des parties privatives et communes, et précisant la quote-part afférente au lot loué dans chacune des catégories de charges.</a:t>
            </a:r>
          </a:p>
          <a:p>
            <a:pPr indent="0">
              <a:buNone/>
            </a:pPr>
            <a:r>
              <a:rPr lang="fr-FR" sz="1200" b="0" dirty="0">
                <a:solidFill>
                  <a:srgbClr val="FF0000"/>
                </a:solidFill>
              </a:rPr>
              <a:t>Le bailleur ne peut pas se prévaloir de la violation du présent article.</a:t>
            </a:r>
          </a:p>
          <a:p>
            <a:pPr indent="0">
              <a:buNone/>
            </a:pPr>
            <a:r>
              <a:rPr lang="fr-FR" sz="1200" b="0" dirty="0">
                <a:solidFill>
                  <a:srgbClr val="FF0000"/>
                </a:solidFill>
              </a:rPr>
              <a:t>En cas de mutation à titre gratuit ou onéreux du logement, le nouveau bailleur est tenu de notifier au locataire son nom ou sa dénomination et son domicile ou son siège social ainsi que, le cas échéant, ceux de son mandataire.</a:t>
            </a:r>
          </a:p>
          <a:p>
            <a:pPr indent="0">
              <a:buNone/>
            </a:pPr>
            <a:r>
              <a:rPr lang="fr-FR" sz="1200" b="0" dirty="0">
                <a:solidFill>
                  <a:srgbClr val="FF0000"/>
                </a:solidFill>
              </a:rPr>
              <a:t>II. – Toute clause prévoyant une solidarité entre les colocataires ou leurs cautions est réputée non écrite.</a:t>
            </a:r>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171324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46</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Création du bail mobilité (art. 107 petite loi)</a:t>
            </a:r>
          </a:p>
        </p:txBody>
      </p:sp>
      <p:sp>
        <p:nvSpPr>
          <p:cNvPr id="6" name="Espace réservé du contenu 5"/>
          <p:cNvSpPr>
            <a:spLocks noGrp="1"/>
          </p:cNvSpPr>
          <p:nvPr>
            <p:ph idx="4294967295"/>
          </p:nvPr>
        </p:nvSpPr>
        <p:spPr>
          <a:xfrm>
            <a:off x="628650" y="850392"/>
            <a:ext cx="7886700" cy="3669984"/>
          </a:xfrm>
        </p:spPr>
        <p:txBody>
          <a:bodyPr>
            <a:noAutofit/>
          </a:bodyPr>
          <a:lstStyle/>
          <a:p>
            <a:pPr indent="0">
              <a:buNone/>
            </a:pPr>
            <a:r>
              <a:rPr lang="fr-FR" dirty="0"/>
              <a:t>Loi n° 89-462 du 6 juillet 1989 tendant à améliorer les rapports locatifs et portant modification de la loi n° 86-1290 du 23 décembre 1986</a:t>
            </a:r>
          </a:p>
          <a:p>
            <a:pPr indent="0">
              <a:buNone/>
            </a:pPr>
            <a:endParaRPr lang="fr-FR" sz="1200" b="0" dirty="0"/>
          </a:p>
          <a:p>
            <a:pPr indent="0">
              <a:buNone/>
            </a:pPr>
            <a:r>
              <a:rPr lang="fr-FR" sz="1200" dirty="0">
                <a:solidFill>
                  <a:srgbClr val="FF0000"/>
                </a:solidFill>
              </a:rPr>
              <a:t>Art. 25‑14. </a:t>
            </a:r>
            <a:r>
              <a:rPr lang="fr-FR" sz="1200" b="0" dirty="0">
                <a:solidFill>
                  <a:srgbClr val="FF0000"/>
                </a:solidFill>
              </a:rPr>
              <a:t>– Le bail mobilité est conclu pour une durée minimale d’un mois et une durée maximale de dix mois, non renouvelable et non reconductible.</a:t>
            </a:r>
          </a:p>
          <a:p>
            <a:pPr indent="0">
              <a:buNone/>
            </a:pPr>
            <a:r>
              <a:rPr lang="fr-FR" sz="1200" b="0" dirty="0">
                <a:solidFill>
                  <a:srgbClr val="FF0000"/>
                </a:solidFill>
              </a:rPr>
              <a:t>La durée du contrat de location, prévue au 4° du I de l’article 25‑13, peut être modifiée une fois par avenant sans que la durée totale du contrat ne dépasse dix mois.</a:t>
            </a:r>
          </a:p>
          <a:p>
            <a:pPr indent="0">
              <a:buNone/>
            </a:pPr>
            <a:r>
              <a:rPr lang="fr-FR" sz="1200" b="0" dirty="0">
                <a:solidFill>
                  <a:srgbClr val="FF0000"/>
                </a:solidFill>
              </a:rPr>
              <a:t>Si, au terme du contrat, les parties concluent un nouveau bail portant sur le même logement meublé, ce nouveau bail est soumis aux dispositions du titre Ier bis.</a:t>
            </a:r>
          </a:p>
          <a:p>
            <a:pPr indent="0">
              <a:buNone/>
            </a:pPr>
            <a:endParaRPr lang="fr-FR" sz="1200" b="0" dirty="0">
              <a:solidFill>
                <a:srgbClr val="FF0000"/>
              </a:solidFill>
            </a:endParaRPr>
          </a:p>
          <a:p>
            <a:pPr indent="0">
              <a:buNone/>
            </a:pPr>
            <a:r>
              <a:rPr lang="fr-FR" sz="1200" dirty="0">
                <a:solidFill>
                  <a:srgbClr val="FF0000"/>
                </a:solidFill>
              </a:rPr>
              <a:t>Art. 25‑15. </a:t>
            </a:r>
            <a:r>
              <a:rPr lang="fr-FR" sz="1200" b="0" dirty="0">
                <a:solidFill>
                  <a:srgbClr val="FF0000"/>
                </a:solidFill>
              </a:rPr>
              <a:t>– Le locataire peut résilier le contrat à tout moment, sous réserve de respecter un délai de préavis d’un mois.</a:t>
            </a:r>
          </a:p>
          <a:p>
            <a:pPr indent="0">
              <a:buNone/>
            </a:pPr>
            <a:r>
              <a:rPr lang="fr-FR" sz="1200" b="0" dirty="0">
                <a:solidFill>
                  <a:srgbClr val="FF0000"/>
                </a:solidFill>
              </a:rPr>
              <a:t>Le congé doit être notifié par lettre recommandée avec demande d’avis de réception ou signifié par acte d’huissier ou remis en main propre contre récépissé ou émargement. Le délai de préavis court à compter du jour de la réception de la lettre recommandée ou de la signification de l’acte d’huissier ou de la remise en main propre.</a:t>
            </a:r>
          </a:p>
          <a:p>
            <a:pPr indent="0">
              <a:buNone/>
            </a:pPr>
            <a:r>
              <a:rPr lang="fr-FR" sz="1200" b="0" dirty="0">
                <a:solidFill>
                  <a:srgbClr val="FF0000"/>
                </a:solidFill>
              </a:rPr>
              <a:t>Le locataire est redevable du loyer et des charges relatifs à l’intégralité de la période couverte par le préavis, sauf si le logement se trouve occupé avant la fin du préavis par un autre locataire en accord avec le bailleur.</a:t>
            </a:r>
          </a:p>
          <a:p>
            <a:pPr indent="0">
              <a:buNone/>
            </a:pPr>
            <a:r>
              <a:rPr lang="fr-FR" sz="1200" b="0" dirty="0">
                <a:solidFill>
                  <a:srgbClr val="FF0000"/>
                </a:solidFill>
              </a:rPr>
              <a:t>À l’expiration du délai de préavis, le locataire est déchu de tout titre d’occupation du logement loué.</a:t>
            </a:r>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199792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47</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Création du bail mobilité (art. 107 petite loi)</a:t>
            </a:r>
          </a:p>
        </p:txBody>
      </p:sp>
      <p:sp>
        <p:nvSpPr>
          <p:cNvPr id="6" name="Espace réservé du contenu 5"/>
          <p:cNvSpPr>
            <a:spLocks noGrp="1"/>
          </p:cNvSpPr>
          <p:nvPr>
            <p:ph idx="4294967295"/>
          </p:nvPr>
        </p:nvSpPr>
        <p:spPr>
          <a:xfrm>
            <a:off x="628650" y="850392"/>
            <a:ext cx="7886700" cy="3669984"/>
          </a:xfrm>
        </p:spPr>
        <p:txBody>
          <a:bodyPr>
            <a:noAutofit/>
          </a:bodyPr>
          <a:lstStyle/>
          <a:p>
            <a:pPr indent="0">
              <a:buNone/>
            </a:pPr>
            <a:r>
              <a:rPr lang="fr-FR" dirty="0"/>
              <a:t>Loi n° 89-462 du 6 juillet 1989 tendant à améliorer les rapports locatifs et portant modification de la loi n° 86-1290 du 23 décembre 1986</a:t>
            </a:r>
          </a:p>
          <a:p>
            <a:pPr indent="0">
              <a:buNone/>
            </a:pPr>
            <a:endParaRPr lang="fr-FR" sz="1200" b="0" dirty="0"/>
          </a:p>
          <a:p>
            <a:pPr indent="0">
              <a:buNone/>
            </a:pPr>
            <a:r>
              <a:rPr lang="fr-FR" dirty="0">
                <a:solidFill>
                  <a:srgbClr val="FF0000"/>
                </a:solidFill>
              </a:rPr>
              <a:t>Art. 25‑16. </a:t>
            </a:r>
            <a:r>
              <a:rPr lang="fr-FR" b="0" dirty="0">
                <a:solidFill>
                  <a:srgbClr val="FF0000"/>
                </a:solidFill>
              </a:rPr>
              <a:t>– Le loyer est librement fixé et ne peut être révisé en cours de bail.</a:t>
            </a:r>
          </a:p>
          <a:p>
            <a:pPr indent="0">
              <a:buNone/>
            </a:pPr>
            <a:endParaRPr lang="fr-FR" b="0" dirty="0">
              <a:solidFill>
                <a:srgbClr val="FF0000"/>
              </a:solidFill>
            </a:endParaRPr>
          </a:p>
          <a:p>
            <a:pPr indent="0">
              <a:buNone/>
            </a:pPr>
            <a:r>
              <a:rPr lang="fr-FR" dirty="0">
                <a:solidFill>
                  <a:srgbClr val="FF0000"/>
                </a:solidFill>
              </a:rPr>
              <a:t>Art. 25‑17. </a:t>
            </a:r>
            <a:r>
              <a:rPr lang="fr-FR" b="0" dirty="0">
                <a:solidFill>
                  <a:srgbClr val="FF0000"/>
                </a:solidFill>
              </a:rPr>
              <a:t>– Aucun dépôt de garantie ne peut être exigé par le bailleur.</a:t>
            </a:r>
          </a:p>
          <a:p>
            <a:pPr indent="0">
              <a:buNone/>
            </a:pPr>
            <a:r>
              <a:rPr lang="fr-FR" b="0" dirty="0">
                <a:solidFill>
                  <a:srgbClr val="FF0000"/>
                </a:solidFill>
              </a:rPr>
              <a:t> </a:t>
            </a:r>
          </a:p>
          <a:p>
            <a:pPr indent="0">
              <a:buNone/>
            </a:pPr>
            <a:r>
              <a:rPr lang="fr-FR" dirty="0">
                <a:solidFill>
                  <a:srgbClr val="FF0000"/>
                </a:solidFill>
              </a:rPr>
              <a:t>Art. 25‑18. </a:t>
            </a:r>
            <a:r>
              <a:rPr lang="fr-FR" b="0" dirty="0">
                <a:solidFill>
                  <a:srgbClr val="FF0000"/>
                </a:solidFill>
              </a:rPr>
              <a:t>– Les charges locatives accessoires au loyer principal sont récupérées par le bailleur sous la forme d’un forfait versé simultanément au loyer, dont le montant et la périodicité de versement sont définis dans le contrat et qui ne peut donner lieu à complément ou à régularisation ultérieure. Le montant du forfait de charges est fixé en fonction des montants exigibles par le bailleur en application de l’article 23. Ce montant ne peut pas être manifestement disproportionné au regard du dernier décompte par nature de charges rapporté à la périodicité de versement du forfait.</a:t>
            </a:r>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643575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48</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Cohabitation intergénérationnelle solidaire (art. 117 petite loi)</a:t>
            </a:r>
          </a:p>
        </p:txBody>
      </p:sp>
      <p:sp>
        <p:nvSpPr>
          <p:cNvPr id="6" name="Espace réservé du contenu 5"/>
          <p:cNvSpPr>
            <a:spLocks noGrp="1"/>
          </p:cNvSpPr>
          <p:nvPr>
            <p:ph idx="4294967295"/>
          </p:nvPr>
        </p:nvSpPr>
        <p:spPr>
          <a:xfrm>
            <a:off x="628650" y="1078992"/>
            <a:ext cx="7886700" cy="3441384"/>
          </a:xfrm>
        </p:spPr>
        <p:txBody>
          <a:bodyPr>
            <a:noAutofit/>
          </a:bodyPr>
          <a:lstStyle/>
          <a:p>
            <a:pPr indent="0">
              <a:buNone/>
            </a:pPr>
            <a:r>
              <a:rPr lang="fr-FR" dirty="0"/>
              <a:t>Code de l'action sociale et des familles</a:t>
            </a:r>
          </a:p>
          <a:p>
            <a:pPr indent="0">
              <a:buNone/>
            </a:pPr>
            <a:r>
              <a:rPr lang="fr-FR" dirty="0"/>
              <a:t>Livre Ier : Dispositions générales</a:t>
            </a:r>
          </a:p>
          <a:p>
            <a:pPr indent="0">
              <a:buNone/>
            </a:pPr>
            <a:r>
              <a:rPr lang="fr-FR" dirty="0"/>
              <a:t>Titre Ier : Principes généraux</a:t>
            </a:r>
          </a:p>
          <a:p>
            <a:pPr indent="0">
              <a:buNone/>
            </a:pPr>
            <a:endParaRPr lang="fr-FR" dirty="0"/>
          </a:p>
          <a:p>
            <a:pPr indent="0">
              <a:buNone/>
            </a:pPr>
            <a:r>
              <a:rPr lang="fr-FR" dirty="0">
                <a:solidFill>
                  <a:srgbClr val="FF0000"/>
                </a:solidFill>
              </a:rPr>
              <a:t>Chapitre VIII </a:t>
            </a:r>
            <a:r>
              <a:rPr lang="fr-FR" i="1" dirty="0"/>
              <a:t>(chap. créé, art. 117 I PL ELAN)</a:t>
            </a:r>
            <a:r>
              <a:rPr lang="fr-FR" dirty="0"/>
              <a:t> </a:t>
            </a:r>
            <a:r>
              <a:rPr lang="fr-FR" dirty="0">
                <a:solidFill>
                  <a:srgbClr val="FF0000"/>
                </a:solidFill>
              </a:rPr>
              <a:t>– Cohabitation intergénérationnelle solidaire</a:t>
            </a:r>
          </a:p>
          <a:p>
            <a:pPr indent="0">
              <a:buNone/>
            </a:pPr>
            <a:endParaRPr lang="fr-FR" dirty="0">
              <a:solidFill>
                <a:srgbClr val="FF0000"/>
              </a:solidFill>
            </a:endParaRPr>
          </a:p>
          <a:p>
            <a:pPr indent="0">
              <a:buNone/>
            </a:pPr>
            <a:r>
              <a:rPr lang="fr-FR" dirty="0">
                <a:solidFill>
                  <a:srgbClr val="FF0000"/>
                </a:solidFill>
              </a:rPr>
              <a:t>Art. L. 118‑1. – </a:t>
            </a:r>
            <a:r>
              <a:rPr lang="fr-FR" b="0" dirty="0">
                <a:solidFill>
                  <a:srgbClr val="FF0000"/>
                </a:solidFill>
              </a:rPr>
              <a:t>La cohabitation intergénérationnelle solidaire permet à des personnes de soixante ans et plus de louer ou de sous-louer à des personnes de moins de trente ans une partie du logement dont elles sont propriétaires ou locataires dans le respect des conditions fixées par le contrat de cohabitation intergénérationnelle solidaire prévu à l’article L. 631‑17 du code de la construction et de l’habitation, afin de renforcer le lien social et de faciliter l’accès à un logement pour les personnes de moins de trente ans.</a:t>
            </a:r>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4227165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49</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Cohabitation intergénérationnelle solidaire (art. 117 petite loi)</a:t>
            </a:r>
          </a:p>
        </p:txBody>
      </p:sp>
      <p:sp>
        <p:nvSpPr>
          <p:cNvPr id="6" name="Espace réservé du contenu 5"/>
          <p:cNvSpPr>
            <a:spLocks noGrp="1"/>
          </p:cNvSpPr>
          <p:nvPr>
            <p:ph idx="4294967295"/>
          </p:nvPr>
        </p:nvSpPr>
        <p:spPr>
          <a:xfrm>
            <a:off x="628650" y="886968"/>
            <a:ext cx="7886700" cy="3633408"/>
          </a:xfrm>
        </p:spPr>
        <p:txBody>
          <a:bodyPr>
            <a:noAutofit/>
          </a:bodyPr>
          <a:lstStyle/>
          <a:p>
            <a:pPr indent="0">
              <a:buNone/>
            </a:pPr>
            <a:r>
              <a:rPr lang="fr-FR" sz="1150" dirty="0"/>
              <a:t>Code de la construction et de l'habitation</a:t>
            </a:r>
          </a:p>
          <a:p>
            <a:pPr indent="0">
              <a:buNone/>
            </a:pPr>
            <a:r>
              <a:rPr lang="fr-FR" sz="1150" dirty="0"/>
              <a:t>Livre VI : Mesures tendant à remédier à des difficultés exceptionnelles de logement.</a:t>
            </a:r>
          </a:p>
          <a:p>
            <a:pPr indent="0">
              <a:buNone/>
            </a:pPr>
            <a:r>
              <a:rPr lang="fr-FR" sz="1150" dirty="0"/>
              <a:t>Titre III : Dispositions tendant à maintenir ou à augmenter le nombre des logements.</a:t>
            </a:r>
          </a:p>
          <a:p>
            <a:pPr indent="0">
              <a:buNone/>
            </a:pPr>
            <a:r>
              <a:rPr lang="fr-FR" sz="1150" dirty="0">
                <a:solidFill>
                  <a:srgbClr val="FF0000"/>
                </a:solidFill>
              </a:rPr>
              <a:t>Chapitre I bis </a:t>
            </a:r>
            <a:r>
              <a:rPr lang="fr-FR" sz="1150" i="1" dirty="0"/>
              <a:t>(chap. créé, art. 117 II PL ELAN)</a:t>
            </a:r>
            <a:r>
              <a:rPr lang="fr-FR" sz="1150" dirty="0"/>
              <a:t> – </a:t>
            </a:r>
            <a:r>
              <a:rPr lang="fr-FR" sz="1150" dirty="0">
                <a:solidFill>
                  <a:srgbClr val="FF0000"/>
                </a:solidFill>
              </a:rPr>
              <a:t>Cohabitation intergénérationnelle solidaire </a:t>
            </a:r>
          </a:p>
          <a:p>
            <a:pPr indent="0">
              <a:buNone/>
            </a:pPr>
            <a:r>
              <a:rPr lang="fr-FR" sz="1150" dirty="0">
                <a:solidFill>
                  <a:srgbClr val="FF0000"/>
                </a:solidFill>
              </a:rPr>
              <a:t>Section 1 – Règles particulières aux contrats de cohabitation intergénérationnelle solidaire</a:t>
            </a:r>
          </a:p>
          <a:p>
            <a:pPr indent="0">
              <a:buNone/>
            </a:pPr>
            <a:endParaRPr lang="fr-FR" sz="1150" b="0" dirty="0">
              <a:solidFill>
                <a:srgbClr val="FF0000"/>
              </a:solidFill>
            </a:endParaRPr>
          </a:p>
          <a:p>
            <a:pPr indent="0">
              <a:buNone/>
            </a:pPr>
            <a:r>
              <a:rPr lang="fr-FR" sz="1150" dirty="0">
                <a:solidFill>
                  <a:srgbClr val="FF0000"/>
                </a:solidFill>
              </a:rPr>
              <a:t>Art. L. 631‑17</a:t>
            </a:r>
            <a:r>
              <a:rPr lang="fr-FR" sz="1150" b="0" dirty="0">
                <a:solidFill>
                  <a:srgbClr val="FF0000"/>
                </a:solidFill>
              </a:rPr>
              <a:t>. – Le contrat de cohabitation intergénérationnelle solidaire est un contrat par lequel une personne de soixante ans et plus, propriétaire ou locataire, s’engage à louer ou sous-louer une partie de son logement à une personne de moins de trente ans moyennant une contrepartie financière modeste. Il est régi par le sous-titre Ier du titre III du livre III du code civil.</a:t>
            </a:r>
          </a:p>
          <a:p>
            <a:pPr indent="0">
              <a:buNone/>
            </a:pPr>
            <a:r>
              <a:rPr lang="fr-FR" sz="1150" b="0" dirty="0">
                <a:solidFill>
                  <a:srgbClr val="FF0000"/>
                </a:solidFill>
              </a:rPr>
              <a:t>Par dérogation à l’article L. 442‑8 du présent code et à l’article 8 de la loi n° 89‑462 du 6 juillet 1989 tendant à améliorer les rapports locatifs et portant modification de la loi n° 86‑1290 du 23 décembre 1986, lorsque la personne de soixante ans et plus est locataire de son logement, elle informe préalablement le bailleur de son intention de sous-louer une partie de son logement à une personne de moins de trente ans dans le cadre d’un contrat de cohabitation intergénérationnelle solidaire, sans que le bailleur puisse s’y opposer.</a:t>
            </a:r>
          </a:p>
          <a:p>
            <a:pPr indent="0">
              <a:buNone/>
            </a:pPr>
            <a:r>
              <a:rPr lang="fr-FR" sz="1150" b="0" dirty="0">
                <a:solidFill>
                  <a:srgbClr val="FF0000"/>
                </a:solidFill>
              </a:rPr>
              <a:t>La durée du contrat et la contrepartie financière sont librement convenues entre les parties.</a:t>
            </a:r>
          </a:p>
          <a:p>
            <a:pPr indent="0">
              <a:buNone/>
            </a:pPr>
            <a:r>
              <a:rPr lang="fr-FR" sz="1150" b="0" dirty="0">
                <a:solidFill>
                  <a:srgbClr val="FF0000"/>
                </a:solidFill>
              </a:rPr>
              <a:t>Lorsque l’un des cocontractants décide de mettre fin au contrat, le délai de préavis applicable est d’un mois.</a:t>
            </a:r>
          </a:p>
          <a:p>
            <a:pPr indent="0">
              <a:buNone/>
            </a:pPr>
            <a:r>
              <a:rPr lang="fr-FR" sz="1150" b="0" dirty="0">
                <a:solidFill>
                  <a:srgbClr val="FF0000"/>
                </a:solidFill>
              </a:rPr>
              <a:t>La loi n° 89‑462 du 6 juillet 1989 précitée ne s’applique pas aux contrats de cohabitation intergénérationnelle solidaire.</a:t>
            </a:r>
          </a:p>
          <a:p>
            <a:pPr indent="0">
              <a:buNone/>
            </a:pPr>
            <a:r>
              <a:rPr lang="fr-FR" sz="1150" b="0" dirty="0">
                <a:solidFill>
                  <a:srgbClr val="FF0000"/>
                </a:solidFill>
              </a:rPr>
              <a:t>Une charte de la cohabitation intergénérationnelle solidaire définie par arrêté précise le cadre général et les modalités pratiques de la cohabitation intergénérationnelle solidaire</a:t>
            </a:r>
            <a:r>
              <a:rPr lang="fr-FR" sz="1150" b="0" dirty="0">
                <a:solidFill>
                  <a:schemeClr val="accent2">
                    <a:lumMod val="75000"/>
                  </a:schemeClr>
                </a:solidFill>
              </a:rPr>
              <a:t>.</a:t>
            </a:r>
          </a:p>
          <a:p>
            <a:pPr indent="0">
              <a:buNone/>
            </a:pPr>
            <a:r>
              <a:rPr lang="fr-FR" b="0" dirty="0"/>
              <a:t> </a:t>
            </a:r>
          </a:p>
          <a:p>
            <a:pPr indent="0">
              <a:buNone/>
            </a:pPr>
            <a:endParaRPr lang="fr-FR" b="0"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25229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a:t>
            </a:fld>
            <a:endParaRPr lang="fr-FR"/>
          </a:p>
        </p:txBody>
      </p:sp>
      <p:sp>
        <p:nvSpPr>
          <p:cNvPr id="5" name="Titre 4"/>
          <p:cNvSpPr>
            <a:spLocks noGrp="1"/>
          </p:cNvSpPr>
          <p:nvPr>
            <p:ph type="title"/>
          </p:nvPr>
        </p:nvSpPr>
        <p:spPr>
          <a:xfrm>
            <a:off x="628650" y="273844"/>
            <a:ext cx="7886700" cy="443198"/>
          </a:xfrm>
        </p:spPr>
        <p:txBody>
          <a:bodyPr/>
          <a:lstStyle/>
          <a:p>
            <a:pPr marL="0" indent="0"/>
            <a:r>
              <a:rPr lang="fr-FR" dirty="0"/>
              <a:t>Art. L. 211-1 Code de l’urbanisme – Droit de préemption en cas de caducité du POS</a:t>
            </a:r>
          </a:p>
        </p:txBody>
      </p:sp>
      <p:sp>
        <p:nvSpPr>
          <p:cNvPr id="6" name="Espace réservé du contenu 5"/>
          <p:cNvSpPr>
            <a:spLocks noGrp="1"/>
          </p:cNvSpPr>
          <p:nvPr>
            <p:ph idx="4294967295"/>
          </p:nvPr>
        </p:nvSpPr>
        <p:spPr>
          <a:xfrm>
            <a:off x="628650" y="877824"/>
            <a:ext cx="7886700" cy="3456432"/>
          </a:xfrm>
        </p:spPr>
        <p:txBody>
          <a:bodyPr>
            <a:noAutofit/>
          </a:bodyPr>
          <a:lstStyle/>
          <a:p>
            <a:pPr indent="0">
              <a:buNone/>
            </a:pPr>
            <a:r>
              <a:rPr lang="fr-FR" sz="1200" b="0" dirty="0"/>
              <a:t>Les communes dotées d'un plan d'occupation des sols rendu public ou d'un plan local d'urbanisme approuvé peuvent, par délibération, instituer un droit de préemption urbain sur tout ou partie des zones urbaines et des zones d'urbanisation future délimitées par ce plan, dans les périmètres de protection rapprochée de prélèvement d'eau destinée à l'alimentation des collectivités humaines définis en application de l'article L. 1321-2 du code de la santé publique, dans les zones et secteurs définis par un plan de prévention des risques technologiques en application de l'article L. 515-16 du code de l'environnement, dans les zones soumises aux servitudes prévues au II de l'article L. 211-12 du même code, ainsi que sur tout ou partie de leur territoire couvert par un plan de sauvegarde et de mise en valeur rendu public ou approuvé en application de l'article L. 313-1 lorsqu'il n'a pas été créé de zone d'aménagement différé ou de périmètre provisoire de zone d'aménagement différé sur ces territoires.</a:t>
            </a:r>
          </a:p>
          <a:p>
            <a:pPr indent="0">
              <a:buNone/>
            </a:pPr>
            <a:endParaRPr lang="fr-FR" sz="1200" b="0" dirty="0"/>
          </a:p>
          <a:p>
            <a:pPr indent="0">
              <a:buNone/>
            </a:pPr>
            <a:r>
              <a:rPr lang="fr-FR" sz="1200" b="0" dirty="0"/>
              <a:t>Les conseils municipaux des communes dotées d'une carte communale approuvée peuvent, en vue de la réalisation d'un équipement ou d'une opération d'aménagement, instituer un droit de préemption dans un ou plusieurs périmètres délimités par la carte. La délibération précise, pour chaque périmètre, l'équipement ou l'opération projetée.</a:t>
            </a:r>
          </a:p>
          <a:p>
            <a:pPr indent="0">
              <a:buNone/>
            </a:pPr>
            <a:endParaRPr lang="fr-FR" sz="1200" b="0" dirty="0"/>
          </a:p>
          <a:p>
            <a:pPr indent="0">
              <a:buNone/>
            </a:pPr>
            <a:r>
              <a:rPr lang="fr-FR" sz="1200" b="0" dirty="0"/>
              <a:t>Ce droit de préemption est ouvert à la commune. Le conseil municipal peut décider de le supprimer sur tout ou partie des zones considérées. Il peut ultérieurement le rétablir dans les mêmes conditions. Toutefois, dans le cas prévu au deuxième alinéa de l'article L. 210-1, le droit de préemption peut être institué ou rétabli par arrêté du représentant de l'Etat dans le département. </a:t>
            </a:r>
            <a:r>
              <a:rPr lang="fr-FR" sz="1200" b="0" i="1" dirty="0"/>
              <a:t>(phrase </a:t>
            </a:r>
            <a:r>
              <a:rPr lang="fr-FR" sz="1200" b="0" i="1" dirty="0" err="1"/>
              <a:t>aj</a:t>
            </a:r>
            <a:r>
              <a:rPr lang="fr-FR" sz="1200" b="0" i="1" dirty="0"/>
              <a:t>. Art. 25 II 1° PL ELAN)</a:t>
            </a:r>
            <a:r>
              <a:rPr lang="fr-FR" sz="1200" b="0" dirty="0"/>
              <a:t> </a:t>
            </a:r>
            <a:r>
              <a:rPr lang="fr-FR" sz="1200" b="0" dirty="0">
                <a:solidFill>
                  <a:srgbClr val="FF0000"/>
                </a:solidFill>
              </a:rPr>
              <a:t>Dans les parties actuellement urbanisées des communes couvertes par un plan d’occupation des sols devenu caduc en application de l’article L. 174‑1, le droit de préemption prévu au deuxième alinéa de l’article L. 210‑1 est maintenu. </a:t>
            </a:r>
          </a:p>
          <a:p>
            <a:pPr indent="0">
              <a:buNone/>
            </a:pPr>
            <a:endParaRPr lang="fr-FR" dirty="0"/>
          </a:p>
          <a:p>
            <a:pPr indent="0">
              <a:buNone/>
            </a:pPr>
            <a:endParaRPr lang="fr-FR" dirty="0"/>
          </a:p>
          <a:p>
            <a:endParaRPr lang="fr-FR"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1559363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50</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Cohabitation intergénérationnelle solidaire (art. 117 petite loi)</a:t>
            </a:r>
          </a:p>
        </p:txBody>
      </p:sp>
      <p:sp>
        <p:nvSpPr>
          <p:cNvPr id="6" name="Espace réservé du contenu 5"/>
          <p:cNvSpPr>
            <a:spLocks noGrp="1"/>
          </p:cNvSpPr>
          <p:nvPr>
            <p:ph idx="4294967295"/>
          </p:nvPr>
        </p:nvSpPr>
        <p:spPr>
          <a:xfrm>
            <a:off x="628650" y="1216152"/>
            <a:ext cx="7886700" cy="3304224"/>
          </a:xfrm>
        </p:spPr>
        <p:txBody>
          <a:bodyPr>
            <a:noAutofit/>
          </a:bodyPr>
          <a:lstStyle/>
          <a:p>
            <a:pPr indent="0">
              <a:buNone/>
            </a:pPr>
            <a:r>
              <a:rPr lang="fr-FR" sz="1200" dirty="0">
                <a:solidFill>
                  <a:srgbClr val="FF0000"/>
                </a:solidFill>
              </a:rPr>
              <a:t>Art. L. 631‑18. </a:t>
            </a:r>
            <a:r>
              <a:rPr lang="fr-FR" sz="1200" b="0" dirty="0">
                <a:solidFill>
                  <a:srgbClr val="FF0000"/>
                </a:solidFill>
              </a:rPr>
              <a:t>– Le contrat peut prévoir, en complément de la contrepartie financière, la réalisation, sans but lucratif pour aucune des parties, de menus services par la personne de moins de trente ans.</a:t>
            </a:r>
          </a:p>
          <a:p>
            <a:pPr indent="0">
              <a:buNone/>
            </a:pPr>
            <a:r>
              <a:rPr lang="fr-FR" sz="1200" b="0" dirty="0">
                <a:solidFill>
                  <a:srgbClr val="FF0000"/>
                </a:solidFill>
              </a:rPr>
              <a:t>Le contrat organise une collaboration exclusive de tout lien de subordination entre les cocontractants. Il ne relève pas du code du travail.</a:t>
            </a:r>
          </a:p>
          <a:p>
            <a:pPr indent="0">
              <a:buNone/>
            </a:pPr>
            <a:r>
              <a:rPr lang="fr-FR" sz="1200" b="0" dirty="0">
                <a:solidFill>
                  <a:srgbClr val="FF0000"/>
                </a:solidFill>
              </a:rPr>
              <a:t> </a:t>
            </a:r>
          </a:p>
          <a:p>
            <a:pPr indent="0">
              <a:buNone/>
            </a:pPr>
            <a:r>
              <a:rPr lang="fr-FR" sz="1200" dirty="0">
                <a:solidFill>
                  <a:srgbClr val="FF0000"/>
                </a:solidFill>
              </a:rPr>
              <a:t>Art. L. 631‑19</a:t>
            </a:r>
            <a:r>
              <a:rPr lang="fr-FR" sz="1200" b="0" dirty="0">
                <a:solidFill>
                  <a:srgbClr val="FF0000"/>
                </a:solidFill>
              </a:rPr>
              <a:t>. – Les locataires des logements appartenant à des organismes mentionnés à l’article L. 411‑2 ou faisant l’objet d’une convention conclue en application de l’article L. 351‑2 peuvent sous-louer une partie de leur logement dans les conditions du présent chapitre. Pour ces logements, la contrepartie financière est calculée dans les conditions prévues au dernier alinéa du II de l’article L. 442‑8‑1.</a:t>
            </a:r>
          </a:p>
          <a:p>
            <a:pPr indent="0">
              <a:buNone/>
            </a:pPr>
            <a:r>
              <a:rPr lang="fr-FR" b="0" dirty="0"/>
              <a:t> </a:t>
            </a:r>
          </a:p>
          <a:p>
            <a:pPr indent="0">
              <a:buNone/>
            </a:pPr>
            <a:endParaRPr lang="fr-FR" b="0"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260139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51</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Résiliation de bail pour troubles de voisinage (art. 121 petite loi)</a:t>
            </a:r>
          </a:p>
        </p:txBody>
      </p:sp>
      <p:sp>
        <p:nvSpPr>
          <p:cNvPr id="6" name="Espace réservé du contenu 5"/>
          <p:cNvSpPr>
            <a:spLocks noGrp="1"/>
          </p:cNvSpPr>
          <p:nvPr>
            <p:ph idx="4294967295"/>
          </p:nvPr>
        </p:nvSpPr>
        <p:spPr>
          <a:xfrm>
            <a:off x="628650" y="1216152"/>
            <a:ext cx="7886700" cy="3304224"/>
          </a:xfrm>
        </p:spPr>
        <p:txBody>
          <a:bodyPr>
            <a:noAutofit/>
          </a:bodyPr>
          <a:lstStyle/>
          <a:p>
            <a:pPr indent="0">
              <a:buNone/>
            </a:pPr>
            <a:r>
              <a:rPr lang="fr-FR" dirty="0"/>
              <a:t>Article L. 126-3 CCH </a:t>
            </a:r>
            <a:r>
              <a:rPr lang="fr-FR" b="0" i="1" dirty="0"/>
              <a:t>(art. mod. Art. 121 I PL ELAN) </a:t>
            </a:r>
            <a:r>
              <a:rPr lang="fr-FR" b="0" dirty="0"/>
              <a:t>– Le fait d'occuper en réunion les espaces communs ou les toits des immeubles collectifs d'habitation en empêchant délibérément l'accès ou la libre circulation des personnes ou le bon fonctionnement des dispositifs de sécurité et de sûreté</a:t>
            </a:r>
            <a:r>
              <a:rPr lang="fr-FR" b="0" dirty="0">
                <a:solidFill>
                  <a:srgbClr val="FF0000"/>
                </a:solidFill>
              </a:rPr>
              <a:t> ou en nuisant à la tranquillité des lieux </a:t>
            </a:r>
            <a:r>
              <a:rPr lang="fr-FR" b="0" dirty="0"/>
              <a:t>est puni de deux mois d'emprisonnement et de 3 750 € d'amende.</a:t>
            </a:r>
          </a:p>
          <a:p>
            <a:pPr indent="0">
              <a:buNone/>
            </a:pPr>
            <a:endParaRPr lang="fr-FR" b="0" dirty="0"/>
          </a:p>
          <a:p>
            <a:pPr indent="0">
              <a:buNone/>
            </a:pPr>
            <a:r>
              <a:rPr lang="fr-FR" b="0" dirty="0"/>
              <a:t>Lorsque cette infraction est accompagnée de voies de fait ou de menaces, de quelque nature que ce soit, elle est punie de </a:t>
            </a:r>
            <a:r>
              <a:rPr lang="fr-FR" b="0" strike="sngStrike" dirty="0">
                <a:solidFill>
                  <a:srgbClr val="FF0000"/>
                </a:solidFill>
              </a:rPr>
              <a:t>six mois </a:t>
            </a:r>
            <a:r>
              <a:rPr lang="fr-FR" b="0" dirty="0">
                <a:solidFill>
                  <a:srgbClr val="FF0000"/>
                </a:solidFill>
              </a:rPr>
              <a:t>d’un an </a:t>
            </a:r>
            <a:r>
              <a:rPr lang="fr-FR" b="0" dirty="0"/>
              <a:t>d'emprisonnement et de 7 500 euros d'amende.</a:t>
            </a:r>
          </a:p>
          <a:p>
            <a:pPr indent="0">
              <a:buNone/>
            </a:pPr>
            <a:endParaRPr lang="fr-FR" b="0" dirty="0"/>
          </a:p>
          <a:p>
            <a:pPr indent="0">
              <a:buNone/>
            </a:pPr>
            <a:r>
              <a:rPr lang="fr-FR" b="0" dirty="0"/>
              <a:t>Les personnes coupables des infractions prévues aux deux premiers alinéas encourent également, à titre de peine complémentaire, une peine de travail d'intérêt général </a:t>
            </a:r>
            <a:r>
              <a:rPr lang="fr-FR" b="0" dirty="0">
                <a:solidFill>
                  <a:srgbClr val="FF0000"/>
                </a:solidFill>
              </a:rPr>
              <a:t>et une interdiction, pour une durée de trois ans au plus, de paraître dans certains lieux ou catégories de lieux déterminés par la juridiction et dans lesquels l’infraction a été commise.</a:t>
            </a:r>
          </a:p>
          <a:p>
            <a:pPr indent="0">
              <a:buNone/>
            </a:pPr>
            <a:endParaRPr lang="fr-FR" b="0"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a:xfrm>
            <a:off x="628650" y="499103"/>
            <a:ext cx="7886700" cy="243228"/>
          </a:xfrm>
        </p:spPr>
        <p:txBody>
          <a:bodyPr/>
          <a:lstStyle/>
          <a:p>
            <a:r>
              <a:rPr lang="fr-FR" dirty="0">
                <a:highlight>
                  <a:srgbClr val="FFFF00"/>
                </a:highlight>
              </a:rPr>
              <a:t>DECLARE NON CONFORME (Déc. 2018-772 DC 15.11.18)</a:t>
            </a:r>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320069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52</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Résiliation de bail pour troubles de voisinage (art. 121 petite loi)</a:t>
            </a:r>
          </a:p>
        </p:txBody>
      </p:sp>
      <p:sp>
        <p:nvSpPr>
          <p:cNvPr id="6" name="Espace réservé du contenu 5"/>
          <p:cNvSpPr>
            <a:spLocks noGrp="1"/>
          </p:cNvSpPr>
          <p:nvPr>
            <p:ph idx="4294967295"/>
          </p:nvPr>
        </p:nvSpPr>
        <p:spPr>
          <a:xfrm>
            <a:off x="628650" y="1216152"/>
            <a:ext cx="7886700" cy="3304224"/>
          </a:xfrm>
        </p:spPr>
        <p:txBody>
          <a:bodyPr>
            <a:noAutofit/>
          </a:bodyPr>
          <a:lstStyle/>
          <a:p>
            <a:pPr indent="0">
              <a:buNone/>
            </a:pPr>
            <a:r>
              <a:rPr lang="fr-FR" dirty="0"/>
              <a:t>Article L. 126-3 CCH </a:t>
            </a:r>
            <a:r>
              <a:rPr lang="fr-FR" b="0" i="1" dirty="0"/>
              <a:t>(art. mod. Art. 121 I PL ELAN) </a:t>
            </a:r>
            <a:r>
              <a:rPr lang="fr-FR" b="0" dirty="0"/>
              <a:t>– Le fait d'occuper en réunion les espaces communs ou les toits des immeubles collectifs d'habitation en empêchant délibérément l'accès ou la libre circulation des personnes ou le bon fonctionnement des dispositifs de sécurité et de sûreté </a:t>
            </a:r>
            <a:r>
              <a:rPr lang="fr-FR" b="0" dirty="0">
                <a:solidFill>
                  <a:schemeClr val="accent2">
                    <a:lumMod val="75000"/>
                  </a:schemeClr>
                </a:solidFill>
              </a:rPr>
              <a:t>ou en nuisant à la tranquillité des lieux </a:t>
            </a:r>
            <a:r>
              <a:rPr lang="fr-FR" b="0" dirty="0"/>
              <a:t>est puni de deux mois d'emprisonnement et de 3 750 € d'amende.</a:t>
            </a:r>
          </a:p>
          <a:p>
            <a:pPr indent="0">
              <a:buNone/>
            </a:pPr>
            <a:endParaRPr lang="fr-FR" b="0" dirty="0"/>
          </a:p>
          <a:p>
            <a:pPr indent="0">
              <a:buNone/>
            </a:pPr>
            <a:r>
              <a:rPr lang="fr-FR" b="0" dirty="0"/>
              <a:t>Lorsque cette infraction est accompagnée de voies de fait ou de menaces, de quelque nature que ce soit, elle est punie de </a:t>
            </a:r>
            <a:r>
              <a:rPr lang="fr-FR" b="0" strike="sngStrike" dirty="0">
                <a:solidFill>
                  <a:schemeClr val="accent2">
                    <a:lumMod val="75000"/>
                  </a:schemeClr>
                </a:solidFill>
              </a:rPr>
              <a:t>six mois </a:t>
            </a:r>
            <a:r>
              <a:rPr lang="fr-FR" b="0" dirty="0">
                <a:solidFill>
                  <a:schemeClr val="accent2">
                    <a:lumMod val="75000"/>
                  </a:schemeClr>
                </a:solidFill>
              </a:rPr>
              <a:t>d’un an </a:t>
            </a:r>
            <a:r>
              <a:rPr lang="fr-FR" b="0" dirty="0"/>
              <a:t>d'emprisonnement et de 7 500 euros d'amende.</a:t>
            </a:r>
          </a:p>
          <a:p>
            <a:pPr indent="0">
              <a:buNone/>
            </a:pPr>
            <a:endParaRPr lang="fr-FR" b="0" dirty="0"/>
          </a:p>
          <a:p>
            <a:pPr indent="0">
              <a:buNone/>
            </a:pPr>
            <a:r>
              <a:rPr lang="fr-FR" b="0" dirty="0"/>
              <a:t>Les personnes coupables des infractions prévues aux deux premiers alinéas encourent également, à titre de peine complémentaire, une peine de travail d'intérêt général </a:t>
            </a:r>
            <a:r>
              <a:rPr lang="fr-FR" b="0" dirty="0">
                <a:solidFill>
                  <a:schemeClr val="accent2">
                    <a:lumMod val="75000"/>
                  </a:schemeClr>
                </a:solidFill>
              </a:rPr>
              <a:t>et une interdiction, pour une durée de trois ans au plus, de paraître dans certains lieux ou catégories de lieux déterminés par la juridiction et dans lesquels l’infraction a été commise.</a:t>
            </a:r>
          </a:p>
          <a:p>
            <a:pPr indent="0">
              <a:buNone/>
            </a:pPr>
            <a:endParaRPr lang="fr-FR" b="0"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4107908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53</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Résiliation de bail pour troubles de voisinage (art. 121 petite loi)</a:t>
            </a:r>
          </a:p>
        </p:txBody>
      </p:sp>
      <p:sp>
        <p:nvSpPr>
          <p:cNvPr id="6" name="Espace réservé du contenu 5"/>
          <p:cNvSpPr>
            <a:spLocks noGrp="1"/>
          </p:cNvSpPr>
          <p:nvPr>
            <p:ph idx="4294967295"/>
          </p:nvPr>
        </p:nvSpPr>
        <p:spPr>
          <a:xfrm>
            <a:off x="628650" y="960120"/>
            <a:ext cx="7886700" cy="3560256"/>
          </a:xfrm>
        </p:spPr>
        <p:txBody>
          <a:bodyPr>
            <a:noAutofit/>
          </a:bodyPr>
          <a:lstStyle/>
          <a:p>
            <a:pPr indent="0">
              <a:buNone/>
            </a:pPr>
            <a:r>
              <a:rPr lang="fr-FR" sz="1200" dirty="0"/>
              <a:t>Loi n° 89-462 du 6 juillet 1989 tendant à améliorer les rapports locatifs et portant modification de la loi n° 86-1290 du 23 décembre 1986</a:t>
            </a:r>
          </a:p>
          <a:p>
            <a:pPr indent="0">
              <a:buNone/>
            </a:pPr>
            <a:endParaRPr lang="fr-FR" sz="1200" b="0" dirty="0"/>
          </a:p>
          <a:p>
            <a:pPr indent="0">
              <a:buNone/>
            </a:pPr>
            <a:r>
              <a:rPr lang="fr-FR" sz="1200" dirty="0"/>
              <a:t>Article 6-1 </a:t>
            </a:r>
            <a:r>
              <a:rPr lang="fr-FR" sz="1200" b="0" i="1" dirty="0"/>
              <a:t>(mod. Art. 121 II PL ELAN) </a:t>
            </a:r>
          </a:p>
          <a:p>
            <a:pPr indent="0">
              <a:buNone/>
            </a:pPr>
            <a:endParaRPr lang="fr-FR" sz="1200" b="0" dirty="0"/>
          </a:p>
          <a:p>
            <a:pPr indent="0">
              <a:buNone/>
            </a:pPr>
            <a:r>
              <a:rPr lang="fr-FR" sz="1200" b="0" dirty="0"/>
              <a:t>Après mise en demeure dûment motivée, les propriétaires des locaux à usage d'habitation doivent, sauf motif légitime, utiliser les droits dont ils disposent en propre afin de faire cesser les troubles de voisinage causés à des tiers par les personnes qui occupent ces locaux.</a:t>
            </a:r>
          </a:p>
          <a:p>
            <a:pPr indent="0">
              <a:buNone/>
            </a:pPr>
            <a:r>
              <a:rPr lang="fr-FR" sz="1200" b="0" dirty="0">
                <a:solidFill>
                  <a:srgbClr val="FF0000"/>
                </a:solidFill>
              </a:rPr>
              <a:t>La clause résolutoire prévoyant la résiliation de plein droit du contrat en cas d’inexécution des obligations du locataire résultant de troubles de voisinage constatés par décision de justice passée en force de chose jugée est réputée écrite dès la conclusion du contrat.</a:t>
            </a:r>
          </a:p>
          <a:p>
            <a:pPr indent="0">
              <a:buNone/>
            </a:pPr>
            <a:r>
              <a:rPr lang="fr-FR" sz="1200" b="0" dirty="0">
                <a:solidFill>
                  <a:srgbClr val="FF0000"/>
                </a:solidFill>
              </a:rPr>
              <a:t>Sont assimilés aux troubles de voisinage les infractions prévues par la section 4 du chapitre II du titre II du livre II du code pénal concernant des faits qui se sont produits dans le logement, l’immeuble ou le groupe d’immeubles. Le contrat de location est résilié de plein droit, à la demande du bailleur, lorsque le locataire ou l’un de ses enfants mineurs sous sa responsabilité légale a fait l’objet d’une condamnation passée en force de chose jugée au titre de l’une de ces infractions, en qualité d’auteur ou de complice, pour des faits commis postérieurement à la conclusion du contrat de bail.</a:t>
            </a:r>
          </a:p>
          <a:p>
            <a:pPr indent="0">
              <a:buNone/>
            </a:pPr>
            <a:endParaRPr lang="fr-FR" dirty="0"/>
          </a:p>
          <a:p>
            <a:pPr indent="0">
              <a:buNone/>
            </a:pPr>
            <a:r>
              <a:rPr lang="fr-FR" sz="1200" u="sng" dirty="0"/>
              <a:t>A noter </a:t>
            </a:r>
            <a:r>
              <a:rPr lang="fr-FR" sz="1200" b="0" dirty="0"/>
              <a:t>: Cet article est applicable aux résiliations justifiées par des faits commis postérieurement à la publication de la loi ELAN </a:t>
            </a:r>
            <a:r>
              <a:rPr lang="fr-FR" sz="1200" b="0" i="1" dirty="0"/>
              <a:t>(art. 121 III PL ELAN)</a:t>
            </a:r>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233189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54</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Habitat inclusif (art. 122 petite loi)</a:t>
            </a:r>
          </a:p>
        </p:txBody>
      </p:sp>
      <p:sp>
        <p:nvSpPr>
          <p:cNvPr id="6" name="Espace réservé du contenu 5"/>
          <p:cNvSpPr>
            <a:spLocks noGrp="1"/>
          </p:cNvSpPr>
          <p:nvPr>
            <p:ph idx="4294967295"/>
          </p:nvPr>
        </p:nvSpPr>
        <p:spPr>
          <a:xfrm>
            <a:off x="628650" y="960120"/>
            <a:ext cx="7886700" cy="3560256"/>
          </a:xfrm>
        </p:spPr>
        <p:txBody>
          <a:bodyPr>
            <a:noAutofit/>
          </a:bodyPr>
          <a:lstStyle/>
          <a:p>
            <a:pPr indent="0">
              <a:buNone/>
            </a:pPr>
            <a:r>
              <a:rPr lang="fr-FR" sz="1200" dirty="0"/>
              <a:t>Code de l'action sociale et des familles</a:t>
            </a:r>
          </a:p>
          <a:p>
            <a:pPr indent="0">
              <a:buNone/>
            </a:pPr>
            <a:r>
              <a:rPr lang="fr-FR" sz="1200" dirty="0"/>
              <a:t>Livre II : Différentes formes d'aide et d'action sociales</a:t>
            </a:r>
          </a:p>
          <a:p>
            <a:pPr indent="0">
              <a:buNone/>
            </a:pPr>
            <a:r>
              <a:rPr lang="fr-FR" sz="1200" dirty="0">
                <a:solidFill>
                  <a:srgbClr val="FF0000"/>
                </a:solidFill>
              </a:rPr>
              <a:t>Titre VIII </a:t>
            </a:r>
            <a:r>
              <a:rPr lang="fr-FR" sz="1200" b="0" i="1" dirty="0"/>
              <a:t>(Titre VIII créé, art. 129 2° PL ELAN) </a:t>
            </a:r>
            <a:r>
              <a:rPr lang="fr-FR" sz="1200" dirty="0"/>
              <a:t>: </a:t>
            </a:r>
            <a:r>
              <a:rPr lang="fr-FR" sz="1200" dirty="0">
                <a:solidFill>
                  <a:srgbClr val="FF0000"/>
                </a:solidFill>
              </a:rPr>
              <a:t>Habitat inclusif pour les personnes handicapées et les personnes âgées</a:t>
            </a:r>
          </a:p>
          <a:p>
            <a:pPr indent="0">
              <a:buNone/>
            </a:pPr>
            <a:r>
              <a:rPr lang="fr-FR" sz="1200" dirty="0">
                <a:solidFill>
                  <a:srgbClr val="FF0000"/>
                </a:solidFill>
              </a:rPr>
              <a:t>Chapitre unique – Habitat inclusif pour les personnes handicapées et les personnes âgées</a:t>
            </a:r>
          </a:p>
          <a:p>
            <a:pPr indent="0">
              <a:buNone/>
            </a:pPr>
            <a:endParaRPr lang="fr-FR" sz="1200" b="0" dirty="0"/>
          </a:p>
          <a:p>
            <a:pPr indent="0">
              <a:buNone/>
            </a:pPr>
            <a:r>
              <a:rPr lang="fr-FR" sz="1200" dirty="0">
                <a:solidFill>
                  <a:srgbClr val="FF0000"/>
                </a:solidFill>
              </a:rPr>
              <a:t>Art. L. 281‑1. </a:t>
            </a:r>
            <a:r>
              <a:rPr lang="fr-FR" sz="1200" b="0" dirty="0">
                <a:solidFill>
                  <a:srgbClr val="FF0000"/>
                </a:solidFill>
              </a:rPr>
              <a:t>– L’habitat inclusif est destiné aux personnes handicapées et aux personnes âgées qui font le choix, à titre de résidence principale, d’un mode d’habitation regroupé, entre elles ou avec d’autres personnes, le cas échéant dans le respect des conditions d’attribution des logements locatifs sociaux prévues au chapitre Ier du titre IV du livre IV du code de la construction et de l’habitation et des conditions d’orientation vers les logements-foyers prévues à l’article L. 345‑2‑8 du présent code, et assorti d’un projet de vie sociale et partagée défini par un cahier des charges national fixé par arrêté des ministres chargés des personnes âgées, des personnes handicapées et du logement. Ce mode d’habitat est entendu comme :</a:t>
            </a:r>
          </a:p>
          <a:p>
            <a:pPr indent="0">
              <a:buNone/>
            </a:pPr>
            <a:r>
              <a:rPr lang="fr-FR" sz="1200" b="0" dirty="0">
                <a:solidFill>
                  <a:srgbClr val="FF0000"/>
                </a:solidFill>
              </a:rPr>
              <a:t>1° Un logement meublé ou non, en cohérence avec le projet de vie sociale et partagée, loué dans le cadre d’une colocation telle que définie au I de l’article 8‑1 de la loi n° 89‑462 du 6 juillet 1989 tendant à améliorer les rapports locatifs et portant modification de la loi n° 86‑1290 du 23 décembre 1986 ou à l’article L. 442‑8‑4 du code de la construction et de l’habitation ;</a:t>
            </a:r>
          </a:p>
          <a:p>
            <a:pPr indent="0">
              <a:buNone/>
            </a:pPr>
            <a:r>
              <a:rPr lang="fr-FR" sz="1200" b="0" dirty="0">
                <a:solidFill>
                  <a:srgbClr val="FF0000"/>
                </a:solidFill>
              </a:rPr>
              <a:t>2° Un ensemble de logements autonomes destinés à l’habitation, meublés ou non, en cohérence avec le projet de vie sociale et partagée et situés dans un immeuble ou un groupe d’immeubles comprenant des locaux communs affectés au projet de vie sociale et partagée. ;</a:t>
            </a:r>
          </a:p>
          <a:p>
            <a:pPr indent="0">
              <a:buNone/>
            </a:pPr>
            <a:endParaRPr lang="fr-FR" sz="1200" b="0" dirty="0"/>
          </a:p>
          <a:p>
            <a:pPr indent="0">
              <a:buNone/>
            </a:pPr>
            <a:endParaRPr lang="fr-FR" dirty="0"/>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354834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55</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Habitat inclusif (art. 122 petite loi)</a:t>
            </a:r>
          </a:p>
        </p:txBody>
      </p:sp>
      <p:sp>
        <p:nvSpPr>
          <p:cNvPr id="6" name="Espace réservé du contenu 5"/>
          <p:cNvSpPr>
            <a:spLocks noGrp="1"/>
          </p:cNvSpPr>
          <p:nvPr>
            <p:ph idx="4294967295"/>
          </p:nvPr>
        </p:nvSpPr>
        <p:spPr>
          <a:xfrm>
            <a:off x="628650" y="960120"/>
            <a:ext cx="7886700" cy="3560256"/>
          </a:xfrm>
        </p:spPr>
        <p:txBody>
          <a:bodyPr>
            <a:noAutofit/>
          </a:bodyPr>
          <a:lstStyle/>
          <a:p>
            <a:pPr indent="0">
              <a:buNone/>
            </a:pPr>
            <a:r>
              <a:rPr lang="fr-FR" sz="1200" b="0" dirty="0">
                <a:solidFill>
                  <a:srgbClr val="FF0000"/>
                </a:solidFill>
              </a:rPr>
              <a:t>L’habitat inclusif peut être notamment constitué dans :</a:t>
            </a:r>
          </a:p>
          <a:p>
            <a:pPr indent="0">
              <a:buNone/>
            </a:pPr>
            <a:r>
              <a:rPr lang="fr-FR" sz="1200" b="0" dirty="0">
                <a:solidFill>
                  <a:srgbClr val="FF0000"/>
                </a:solidFill>
              </a:rPr>
              <a:t>a) Des logements-foyers accueillant des personnes handicapées ou des personnes âgées mentionnés au deuxième alinéa de l’article L. 633‑1 du code de la construction et de l’habitation qui ne relèvent pas des 6°, 7° et 12° du I de l’article L. 312‑1 du présent code ;</a:t>
            </a:r>
          </a:p>
          <a:p>
            <a:pPr indent="0">
              <a:buNone/>
            </a:pPr>
            <a:r>
              <a:rPr lang="fr-FR" sz="1200" b="0" dirty="0">
                <a:solidFill>
                  <a:srgbClr val="FF0000"/>
                </a:solidFill>
              </a:rPr>
              <a:t>b) Des logements mentionnés au troisième alinéa du III de l’article L. 441‑2 du code de la construction et de l’habitation.</a:t>
            </a:r>
          </a:p>
          <a:p>
            <a:pPr indent="0">
              <a:buNone/>
            </a:pPr>
            <a:r>
              <a:rPr lang="fr-FR" sz="1200" b="0" dirty="0">
                <a:solidFill>
                  <a:srgbClr val="FF0000"/>
                </a:solidFill>
              </a:rPr>
              <a:t>Il ne peut pas être constitué dans des logements relevant des sections 3 à 5 du chapitre Ier du titre III du livre VI du même code.</a:t>
            </a:r>
          </a:p>
          <a:p>
            <a:pPr indent="0">
              <a:buNone/>
            </a:pPr>
            <a:endParaRPr lang="fr-FR" sz="1200" b="0" dirty="0">
              <a:solidFill>
                <a:srgbClr val="FF0000"/>
              </a:solidFill>
            </a:endParaRPr>
          </a:p>
          <a:p>
            <a:pPr indent="0">
              <a:buNone/>
            </a:pPr>
            <a:r>
              <a:rPr lang="fr-FR" sz="1200" dirty="0">
                <a:solidFill>
                  <a:srgbClr val="FF0000"/>
                </a:solidFill>
              </a:rPr>
              <a:t>Art. L. 281‑2. </a:t>
            </a:r>
            <a:r>
              <a:rPr lang="fr-FR" sz="1200" b="0" dirty="0">
                <a:solidFill>
                  <a:srgbClr val="FF0000"/>
                </a:solidFill>
              </a:rPr>
              <a:t>– Il est créé un forfait pour l’habitat inclusif pour les personnes mentionnées à l’article L. 281‑1 pour le financement du projet de vie sociale et partagée, qui est attribué pour toute personne handicapée ou toute personne âgée en perte d’autonomie résidant dans un habitat répondant aux conditions fixées dans le cahier des charges national mentionné au même article L. 281‑1. Le montant, les modalités et les conditions de versement de ce forfait au profit de la personne morale chargée d’assurer le projet de vie sociale et partagée sont fixés par décret.</a:t>
            </a:r>
          </a:p>
          <a:p>
            <a:pPr indent="0">
              <a:buNone/>
            </a:pPr>
            <a:endParaRPr lang="fr-FR" sz="1200" b="0" dirty="0">
              <a:solidFill>
                <a:srgbClr val="FF0000"/>
              </a:solidFill>
            </a:endParaRPr>
          </a:p>
          <a:p>
            <a:pPr indent="0">
              <a:buNone/>
            </a:pPr>
            <a:r>
              <a:rPr lang="fr-FR" sz="1200" dirty="0">
                <a:solidFill>
                  <a:srgbClr val="FF0000"/>
                </a:solidFill>
              </a:rPr>
              <a:t>Art. L. 281‑3. </a:t>
            </a:r>
            <a:r>
              <a:rPr lang="fr-FR" sz="1200" b="0" dirty="0">
                <a:solidFill>
                  <a:srgbClr val="FF0000"/>
                </a:solidFill>
              </a:rPr>
              <a:t>– Les dépenses relatives au forfait pour l’habitat inclusif pour les personnes handicapées et les personnes âgées mentionné à l’article L. 281‑2 sont retracées au sein de la section mentionnée au V de l’article L. 14‑10‑5.</a:t>
            </a:r>
          </a:p>
          <a:p>
            <a:pPr indent="0">
              <a:buNone/>
            </a:pPr>
            <a:endParaRPr lang="fr-FR" sz="1200" b="0" dirty="0">
              <a:solidFill>
                <a:srgbClr val="FF0000"/>
              </a:solidFill>
            </a:endParaRPr>
          </a:p>
          <a:p>
            <a:pPr indent="0">
              <a:buNone/>
            </a:pPr>
            <a:r>
              <a:rPr lang="fr-FR" sz="1200" dirty="0">
                <a:solidFill>
                  <a:srgbClr val="FF0000"/>
                </a:solidFill>
              </a:rPr>
              <a:t>Art. L. 281‑4</a:t>
            </a:r>
            <a:r>
              <a:rPr lang="fr-FR" sz="1200" b="0" dirty="0">
                <a:solidFill>
                  <a:srgbClr val="FF0000"/>
                </a:solidFill>
              </a:rPr>
              <a:t>. – Les conditions d’application du présent titre sont déterminées par décret.</a:t>
            </a:r>
          </a:p>
          <a:p>
            <a:pPr indent="0">
              <a:buNone/>
            </a:pPr>
            <a:endParaRPr lang="fr-FR" sz="1200" b="0" dirty="0"/>
          </a:p>
          <a:p>
            <a:pPr indent="0">
              <a:buNone/>
            </a:pPr>
            <a:endParaRPr lang="fr-FR" dirty="0"/>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080454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56</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Locations meublées touristiques (art. 145 petite loi)</a:t>
            </a:r>
          </a:p>
        </p:txBody>
      </p:sp>
      <p:sp>
        <p:nvSpPr>
          <p:cNvPr id="6" name="Espace réservé du contenu 5"/>
          <p:cNvSpPr>
            <a:spLocks noGrp="1"/>
          </p:cNvSpPr>
          <p:nvPr>
            <p:ph idx="4294967295"/>
          </p:nvPr>
        </p:nvSpPr>
        <p:spPr>
          <a:xfrm>
            <a:off x="628650" y="960120"/>
            <a:ext cx="7886700" cy="3560256"/>
          </a:xfrm>
        </p:spPr>
        <p:txBody>
          <a:bodyPr>
            <a:noAutofit/>
          </a:bodyPr>
          <a:lstStyle/>
          <a:p>
            <a:pPr indent="0">
              <a:buNone/>
            </a:pPr>
            <a:r>
              <a:rPr lang="fr-FR" dirty="0"/>
              <a:t>Code du tourisme</a:t>
            </a:r>
          </a:p>
          <a:p>
            <a:pPr indent="0">
              <a:buNone/>
            </a:pPr>
            <a:r>
              <a:rPr lang="fr-FR" dirty="0"/>
              <a:t>LIVRE III : ÉQUIPEMENTS ET AMÉNAGEMENTS</a:t>
            </a:r>
          </a:p>
          <a:p>
            <a:pPr indent="0">
              <a:buNone/>
            </a:pPr>
            <a:r>
              <a:rPr lang="fr-FR" dirty="0"/>
              <a:t>TITRE II : HÉBERGEMENTS AUTRES QU'HÔTELS ET TERRAINS DE CAMPING</a:t>
            </a:r>
          </a:p>
          <a:p>
            <a:pPr indent="0">
              <a:buNone/>
            </a:pPr>
            <a:r>
              <a:rPr lang="fr-FR" dirty="0"/>
              <a:t>Chapitre 4 : Meublés de tourisme et chambres d'hôtes</a:t>
            </a:r>
          </a:p>
          <a:p>
            <a:pPr indent="0">
              <a:buNone/>
            </a:pPr>
            <a:r>
              <a:rPr lang="fr-FR" dirty="0"/>
              <a:t>Section 1 : Meublés de tourisme</a:t>
            </a:r>
          </a:p>
          <a:p>
            <a:pPr indent="0">
              <a:buNone/>
            </a:pPr>
            <a:r>
              <a:rPr lang="fr-FR" b="0" dirty="0"/>
              <a:t>  </a:t>
            </a:r>
          </a:p>
          <a:p>
            <a:pPr indent="0">
              <a:buNone/>
            </a:pPr>
            <a:r>
              <a:rPr lang="fr-FR" dirty="0"/>
              <a:t>Article L. 324-1-1 </a:t>
            </a:r>
            <a:r>
              <a:rPr lang="fr-FR" b="0" i="1" dirty="0"/>
              <a:t>(art. mod. Art. 145 I PL ELAN)</a:t>
            </a:r>
            <a:r>
              <a:rPr lang="fr-FR" b="0" dirty="0"/>
              <a:t> – </a:t>
            </a:r>
            <a:r>
              <a:rPr lang="fr-FR" b="0" dirty="0">
                <a:solidFill>
                  <a:srgbClr val="FF0000"/>
                </a:solidFill>
              </a:rPr>
              <a:t>I.</a:t>
            </a:r>
            <a:r>
              <a:rPr lang="fr-FR" b="0" dirty="0"/>
              <a:t> </a:t>
            </a:r>
            <a:r>
              <a:rPr lang="fr-FR" b="0" dirty="0">
                <a:solidFill>
                  <a:srgbClr val="FF0000"/>
                </a:solidFill>
              </a:rPr>
              <a:t>– Pour l’application du présent article, les meublés de tourisme sont des villas, appartements ou studios meublés, à l’usage exclusif du locataire, offerts à la location à une clientèle de passage qui n’y élit pas domicile et qui y effectue un séjour caractérisé par une location à la journée, à la semaine ou au mois.</a:t>
            </a:r>
          </a:p>
          <a:p>
            <a:pPr indent="0">
              <a:buNone/>
            </a:pPr>
            <a:r>
              <a:rPr lang="fr-FR" b="0" dirty="0"/>
              <a:t> </a:t>
            </a:r>
          </a:p>
          <a:p>
            <a:pPr indent="0">
              <a:buNone/>
            </a:pPr>
            <a:r>
              <a:rPr lang="fr-FR" b="0" dirty="0">
                <a:solidFill>
                  <a:srgbClr val="FF0000"/>
                </a:solidFill>
              </a:rPr>
              <a:t>II.- </a:t>
            </a:r>
            <a:r>
              <a:rPr lang="fr-FR" b="0" dirty="0"/>
              <a:t>Toute personne qui offre à la location un meublé de tourisme, que celui-ci soit classé ou non au sens du présent code, doit en avoir préalablement fait la déclaration auprès du maire de la commune où est situé le meublé.</a:t>
            </a:r>
          </a:p>
          <a:p>
            <a:pPr indent="0">
              <a:buNone/>
            </a:pPr>
            <a:r>
              <a:rPr lang="fr-FR" b="0" dirty="0"/>
              <a:t>Cette déclaration préalable n'est pas obligatoire lorsque le local à usage d'habitation constitue la résidence principale du loueur, au sens de l'article 2 de la loi n° 89-462 du 6 juillet 1989 tendant à améliorer les rapports locatifs et portant modification de la loi n° 86-1290 du 23 décembre 1986.</a:t>
            </a:r>
          </a:p>
          <a:p>
            <a:pPr indent="0">
              <a:buNone/>
            </a:pPr>
            <a:endParaRPr lang="fr-FR" sz="1200" b="0" dirty="0"/>
          </a:p>
          <a:p>
            <a:pPr indent="0">
              <a:buNone/>
            </a:pPr>
            <a:endParaRPr lang="fr-FR" dirty="0"/>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117566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57</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Locations meublées touristiques (art. 145 petite loi)</a:t>
            </a:r>
          </a:p>
        </p:txBody>
      </p:sp>
      <p:sp>
        <p:nvSpPr>
          <p:cNvPr id="6" name="Espace réservé du contenu 5"/>
          <p:cNvSpPr>
            <a:spLocks noGrp="1"/>
          </p:cNvSpPr>
          <p:nvPr>
            <p:ph idx="4294967295"/>
          </p:nvPr>
        </p:nvSpPr>
        <p:spPr>
          <a:xfrm>
            <a:off x="628650" y="960120"/>
            <a:ext cx="7886700" cy="3560256"/>
          </a:xfrm>
        </p:spPr>
        <p:txBody>
          <a:bodyPr>
            <a:noAutofit/>
          </a:bodyPr>
          <a:lstStyle/>
          <a:p>
            <a:pPr indent="0">
              <a:buNone/>
            </a:pPr>
            <a:endParaRPr lang="fr-FR" sz="1200" b="0" dirty="0"/>
          </a:p>
          <a:p>
            <a:pPr indent="0">
              <a:buNone/>
            </a:pPr>
            <a:r>
              <a:rPr lang="fr-FR" b="0" dirty="0">
                <a:solidFill>
                  <a:srgbClr val="FF0000"/>
                </a:solidFill>
              </a:rPr>
              <a:t>III.- Par dérogation au II, </a:t>
            </a:r>
            <a:r>
              <a:rPr lang="fr-FR" b="0" dirty="0"/>
              <a:t>Dans les communes où le changement d'usage des locaux destinés à l'habitation est soumis à autorisation préalable au sens des articles L. 631-7 </a:t>
            </a:r>
            <a:r>
              <a:rPr lang="fr-FR" b="0" strike="sngStrike" dirty="0">
                <a:solidFill>
                  <a:srgbClr val="FF0000"/>
                </a:solidFill>
              </a:rPr>
              <a:t>et</a:t>
            </a:r>
            <a:r>
              <a:rPr lang="fr-FR" b="0" dirty="0">
                <a:solidFill>
                  <a:srgbClr val="FF0000"/>
                </a:solidFill>
              </a:rPr>
              <a:t> à </a:t>
            </a:r>
            <a:r>
              <a:rPr lang="fr-FR" b="0" dirty="0"/>
              <a:t>L. 631-9 du code de la construction et de l'habitation une délibération du conseil municipal peut décider de soumettre à une déclaration préalable soumise à enregistrement auprès de la commune toute location </a:t>
            </a:r>
            <a:r>
              <a:rPr lang="fr-FR" b="0" strike="sngStrike" dirty="0">
                <a:solidFill>
                  <a:srgbClr val="FF0000"/>
                </a:solidFill>
              </a:rPr>
              <a:t>pour de courtes durées d'un local meublé en faveur d'une clientèle de passage qui n'y élit pas domicile</a:t>
            </a:r>
            <a:r>
              <a:rPr lang="fr-FR" b="0" dirty="0">
                <a:solidFill>
                  <a:srgbClr val="FF0000"/>
                </a:solidFill>
              </a:rPr>
              <a:t> d’un meublé de tourisme.</a:t>
            </a:r>
          </a:p>
          <a:p>
            <a:pPr indent="0">
              <a:buNone/>
            </a:pPr>
            <a:r>
              <a:rPr lang="fr-FR" b="0" strike="sngStrike" dirty="0">
                <a:solidFill>
                  <a:srgbClr val="FF0000"/>
                </a:solidFill>
              </a:rPr>
              <a:t>Lorsqu'elle est mise en œuvre, cette déclaration soumise à enregistrement se substitue à la déclaration mentionnée au I du présent article. </a:t>
            </a:r>
            <a:r>
              <a:rPr lang="fr-FR" b="0" dirty="0">
                <a:solidFill>
                  <a:srgbClr val="FF0000"/>
                </a:solidFill>
              </a:rPr>
              <a:t>La déclaration indique si le meublé de tourisme offert à la location constitue la résidence principale du loueur au sens de l’article 2 de la loi n° 89‑462 du 6 juillet 1989 précitée.</a:t>
            </a:r>
          </a:p>
          <a:p>
            <a:pPr indent="0">
              <a:buNone/>
            </a:pPr>
            <a:r>
              <a:rPr lang="fr-FR" b="0" dirty="0"/>
              <a:t>Un téléservice permet d'effectuer la déclaration. La déclaration peut également être faite par tout autre moyen de dépôt prévu par la délibération susmentionnée.</a:t>
            </a:r>
          </a:p>
          <a:p>
            <a:pPr indent="0">
              <a:buNone/>
            </a:pPr>
            <a:r>
              <a:rPr lang="fr-FR" b="0" dirty="0"/>
              <a:t>Dès réception, la déclaration donne lieu à la délivrance sans délai par la commune d'un accusé-réception comprenant un numéro de déclaration.</a:t>
            </a:r>
          </a:p>
          <a:p>
            <a:pPr indent="0">
              <a:buNone/>
            </a:pPr>
            <a:r>
              <a:rPr lang="fr-FR" b="0" dirty="0"/>
              <a:t>Un décret détermine les informations qui peuvent être exigées pour l'enregistrement.</a:t>
            </a:r>
          </a:p>
          <a:p>
            <a:pPr indent="0">
              <a:buNone/>
            </a:pPr>
            <a:r>
              <a:rPr lang="fr-FR" dirty="0"/>
              <a:t> </a:t>
            </a:r>
          </a:p>
          <a:p>
            <a:pPr indent="0">
              <a:buNone/>
            </a:pPr>
            <a:endParaRPr lang="fr-FR" dirty="0"/>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888382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58</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Locations meublées touristiques (art. 145 petite loi)</a:t>
            </a:r>
          </a:p>
        </p:txBody>
      </p:sp>
      <p:sp>
        <p:nvSpPr>
          <p:cNvPr id="6" name="Espace réservé du contenu 5"/>
          <p:cNvSpPr>
            <a:spLocks noGrp="1"/>
          </p:cNvSpPr>
          <p:nvPr>
            <p:ph idx="4294967295"/>
          </p:nvPr>
        </p:nvSpPr>
        <p:spPr>
          <a:xfrm>
            <a:off x="628650" y="960120"/>
            <a:ext cx="7886700" cy="3560256"/>
          </a:xfrm>
        </p:spPr>
        <p:txBody>
          <a:bodyPr>
            <a:noAutofit/>
          </a:bodyPr>
          <a:lstStyle/>
          <a:p>
            <a:pPr indent="0">
              <a:buNone/>
            </a:pPr>
            <a:endParaRPr lang="fr-FR" sz="1200" b="0" dirty="0"/>
          </a:p>
          <a:p>
            <a:pPr indent="0">
              <a:buNone/>
            </a:pPr>
            <a:r>
              <a:rPr lang="fr-FR" b="0" dirty="0">
                <a:solidFill>
                  <a:srgbClr val="FF0000"/>
                </a:solidFill>
              </a:rPr>
              <a:t>IV. – Dans les communes ayant mis en œuvre la procédure d’enregistrement de la déclaration préalable mentionnée au III, toute personne qui offre à la location un meublé de tourisme qui est déclaré comme sa résidence principale ne peut le faire au-delà de cent vingt jours au cours d’une même année civile, sauf obligation professionnelle, raison de santé ou cas de force majeure.</a:t>
            </a:r>
          </a:p>
          <a:p>
            <a:pPr indent="0">
              <a:buNone/>
            </a:pPr>
            <a:r>
              <a:rPr lang="fr-FR" b="0" dirty="0">
                <a:solidFill>
                  <a:srgbClr val="FF0000"/>
                </a:solidFill>
              </a:rPr>
              <a:t>La commune peut, jusqu’au 31 décembre de l’année suivant celle au cours de laquelle un meublé de tourisme a été mis en location, demander au loueur de lui transmettre le nombre de jours au cours desquels ce meublé a été loué. Le loueur transmet ces informations dans un délai d’un mois, en rappelant l’adresse du meublé et son numéro de déclaration.</a:t>
            </a:r>
          </a:p>
          <a:p>
            <a:pPr indent="0">
              <a:buNone/>
            </a:pPr>
            <a:endParaRPr lang="fr-FR" b="0" dirty="0">
              <a:solidFill>
                <a:srgbClr val="FF0000"/>
              </a:solidFill>
            </a:endParaRPr>
          </a:p>
          <a:p>
            <a:pPr indent="0">
              <a:buNone/>
            </a:pPr>
            <a:r>
              <a:rPr lang="fr-FR" b="0" dirty="0">
                <a:solidFill>
                  <a:srgbClr val="FF0000"/>
                </a:solidFill>
              </a:rPr>
              <a:t>V. – Toute personne qui ne se conforme pas aux obligations résultant du III est passible d’une amende civile dont le montant ne peut excéder 5 000 €.</a:t>
            </a:r>
          </a:p>
          <a:p>
            <a:pPr indent="0">
              <a:buNone/>
            </a:pPr>
            <a:r>
              <a:rPr lang="fr-FR" b="0" dirty="0">
                <a:solidFill>
                  <a:srgbClr val="FF0000"/>
                </a:solidFill>
              </a:rPr>
              <a:t>Toute personne qui ne se conforme pas aux obligations résultant du IV est passible d’une amende civile dont le montant ne peut excéder 10 000 €.</a:t>
            </a:r>
          </a:p>
          <a:p>
            <a:pPr indent="0">
              <a:buNone/>
            </a:pPr>
            <a:r>
              <a:rPr lang="fr-FR" b="0" dirty="0">
                <a:solidFill>
                  <a:srgbClr val="FF0000"/>
                </a:solidFill>
              </a:rPr>
              <a:t>Ces amendes sont prononcées par le président du tribunal de grande instance, statuant en la forme des référés, sur demande de la commune dans laquelle est situé le meublé de tourisme. Le produit de l’amende est versé à la commune. Le tribunal de grande instance compétent est celui dans le ressort duquel est situé le meublé de tourisme</a:t>
            </a:r>
            <a:r>
              <a:rPr lang="fr-FR" b="0" dirty="0"/>
              <a:t>.</a:t>
            </a:r>
          </a:p>
          <a:p>
            <a:pPr indent="0">
              <a:buNone/>
            </a:pPr>
            <a:r>
              <a:rPr lang="fr-FR" dirty="0"/>
              <a:t> </a:t>
            </a:r>
          </a:p>
          <a:p>
            <a:pPr indent="0">
              <a:buNone/>
            </a:pPr>
            <a:endParaRPr lang="fr-FR" dirty="0"/>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08417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59</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Locations meublées touristiques (art. 145 petite loi)</a:t>
            </a:r>
          </a:p>
        </p:txBody>
      </p:sp>
      <p:sp>
        <p:nvSpPr>
          <p:cNvPr id="6" name="Espace réservé du contenu 5"/>
          <p:cNvSpPr>
            <a:spLocks noGrp="1"/>
          </p:cNvSpPr>
          <p:nvPr>
            <p:ph idx="4294967295"/>
          </p:nvPr>
        </p:nvSpPr>
        <p:spPr>
          <a:xfrm>
            <a:off x="586200" y="854465"/>
            <a:ext cx="7886700" cy="3560256"/>
          </a:xfrm>
        </p:spPr>
        <p:txBody>
          <a:bodyPr>
            <a:noAutofit/>
          </a:bodyPr>
          <a:lstStyle/>
          <a:p>
            <a:pPr indent="0">
              <a:buNone/>
            </a:pPr>
            <a:endParaRPr lang="fr-FR" sz="1200" b="0" dirty="0"/>
          </a:p>
          <a:p>
            <a:pPr indent="0">
              <a:buNone/>
            </a:pPr>
            <a:r>
              <a:rPr lang="fr-FR" dirty="0"/>
              <a:t>Article L. 324-2-1 </a:t>
            </a:r>
            <a:r>
              <a:rPr lang="fr-FR" b="0" i="1" dirty="0"/>
              <a:t>(art. mod. Art. 145 II PL ELAN)</a:t>
            </a:r>
            <a:r>
              <a:rPr lang="fr-FR" b="0" dirty="0"/>
              <a:t> – I. - Toute personne qui se livre ou prête son concours contre rémunération </a:t>
            </a:r>
            <a:r>
              <a:rPr lang="fr-FR" b="0" dirty="0">
                <a:solidFill>
                  <a:srgbClr val="FF0000"/>
                </a:solidFill>
              </a:rPr>
              <a:t>ou à titre gratuit</a:t>
            </a:r>
            <a:r>
              <a:rPr lang="fr-FR" b="0" dirty="0"/>
              <a:t>, par une activité d'entremise ou de négociation ou par la mise à disposition d'une plateforme numérique, à la mise en location d'un </a:t>
            </a:r>
            <a:r>
              <a:rPr lang="fr-FR" b="0" strike="sngStrike" dirty="0">
                <a:solidFill>
                  <a:srgbClr val="FF0000"/>
                </a:solidFill>
              </a:rPr>
              <a:t>logement</a:t>
            </a:r>
            <a:r>
              <a:rPr lang="fr-FR" b="0" dirty="0"/>
              <a:t> </a:t>
            </a:r>
            <a:r>
              <a:rPr lang="fr-FR" b="0" dirty="0">
                <a:solidFill>
                  <a:srgbClr val="FF0000"/>
                </a:solidFill>
              </a:rPr>
              <a:t>meublé de tourisme</a:t>
            </a:r>
            <a:r>
              <a:rPr lang="fr-FR" b="0" dirty="0"/>
              <a:t> soumis à l'article L. 324-1-1 du présent code et aux articles L. 631-7 et suivants du code de la construction et de l'habitation informe le loueur des obligations de déclaration ou d'autorisation préalables prévues par ces articles et obtient de lui, préalablement à la </a:t>
            </a:r>
            <a:r>
              <a:rPr lang="fr-FR" b="0" strike="sngStrike" dirty="0">
                <a:solidFill>
                  <a:srgbClr val="FF0000"/>
                </a:solidFill>
              </a:rPr>
              <a:t>location</a:t>
            </a:r>
            <a:r>
              <a:rPr lang="fr-FR" b="0" dirty="0"/>
              <a:t> </a:t>
            </a:r>
            <a:r>
              <a:rPr lang="fr-FR" b="0" dirty="0">
                <a:solidFill>
                  <a:srgbClr val="FF0000"/>
                </a:solidFill>
              </a:rPr>
              <a:t>publication ou à la mise en ligne de l’annonce de location </a:t>
            </a:r>
            <a:r>
              <a:rPr lang="fr-FR" b="0" strike="sngStrike" dirty="0">
                <a:solidFill>
                  <a:srgbClr val="FF0000"/>
                </a:solidFill>
              </a:rPr>
              <a:t>du bien</a:t>
            </a:r>
            <a:r>
              <a:rPr lang="fr-FR" b="0" dirty="0"/>
              <a:t>, une déclaration sur l'honneur attestant du respect de ces obligations, indiquant si le logement constitue ou non sa résidence principale au sens de l'article 2 de la loi n° 89-462 du 6 juillet 1989, ainsi que, le cas échéant, le numéro de déclaration </a:t>
            </a:r>
            <a:r>
              <a:rPr lang="fr-FR" b="0" strike="sngStrike" dirty="0">
                <a:solidFill>
                  <a:srgbClr val="FF0000"/>
                </a:solidFill>
              </a:rPr>
              <a:t>du logement</a:t>
            </a:r>
            <a:r>
              <a:rPr lang="fr-FR" b="0" dirty="0">
                <a:solidFill>
                  <a:srgbClr val="FF0000"/>
                </a:solidFill>
              </a:rPr>
              <a:t>, </a:t>
            </a:r>
            <a:r>
              <a:rPr lang="fr-FR" b="0" dirty="0"/>
              <a:t>obtenu en application du </a:t>
            </a:r>
            <a:r>
              <a:rPr lang="fr-FR" b="0" strike="sngStrike" dirty="0">
                <a:solidFill>
                  <a:srgbClr val="FF0000"/>
                </a:solidFill>
              </a:rPr>
              <a:t>II</a:t>
            </a:r>
            <a:r>
              <a:rPr lang="fr-FR" b="0" dirty="0">
                <a:solidFill>
                  <a:srgbClr val="FF0000"/>
                </a:solidFill>
              </a:rPr>
              <a:t> III </a:t>
            </a:r>
            <a:r>
              <a:rPr lang="fr-FR" b="0" dirty="0"/>
              <a:t>de l'article L. 324-1-1 du présent code. </a:t>
            </a:r>
            <a:r>
              <a:rPr lang="fr-FR" b="0" dirty="0">
                <a:solidFill>
                  <a:srgbClr val="FF0000"/>
                </a:solidFill>
              </a:rPr>
              <a:t>Lorsque ce meublé de tourisme est soumis au même III, elle publie, dans toute annonce relative à ce meublé, ce numéro de déclaration.</a:t>
            </a:r>
          </a:p>
          <a:p>
            <a:pPr indent="0">
              <a:buNone/>
            </a:pPr>
            <a:endParaRPr lang="fr-FR" sz="1200" b="0" dirty="0">
              <a:solidFill>
                <a:srgbClr val="FF0000"/>
              </a:solidFill>
            </a:endParaRP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27736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a:t>
            </a:fld>
            <a:endParaRPr lang="fr-FR"/>
          </a:p>
        </p:txBody>
      </p:sp>
      <p:sp>
        <p:nvSpPr>
          <p:cNvPr id="5" name="Titre 4"/>
          <p:cNvSpPr>
            <a:spLocks noGrp="1"/>
          </p:cNvSpPr>
          <p:nvPr>
            <p:ph type="title"/>
          </p:nvPr>
        </p:nvSpPr>
        <p:spPr>
          <a:xfrm>
            <a:off x="628650" y="273844"/>
            <a:ext cx="7886700" cy="443198"/>
          </a:xfrm>
        </p:spPr>
        <p:txBody>
          <a:bodyPr/>
          <a:lstStyle/>
          <a:p>
            <a:pPr marL="0" indent="0"/>
            <a:r>
              <a:rPr lang="fr-FR" dirty="0"/>
              <a:t>Art. L. 211-1 Code de l’urbanisme – Droit de préemption en cas de caducité du POS</a:t>
            </a:r>
          </a:p>
        </p:txBody>
      </p:sp>
      <p:sp>
        <p:nvSpPr>
          <p:cNvPr id="6" name="Espace réservé du contenu 5"/>
          <p:cNvSpPr>
            <a:spLocks noGrp="1"/>
          </p:cNvSpPr>
          <p:nvPr>
            <p:ph idx="4294967295"/>
          </p:nvPr>
        </p:nvSpPr>
        <p:spPr>
          <a:xfrm>
            <a:off x="628650" y="1371600"/>
            <a:ext cx="7886700" cy="2962656"/>
          </a:xfrm>
        </p:spPr>
        <p:txBody>
          <a:bodyPr>
            <a:noAutofit/>
          </a:bodyPr>
          <a:lstStyle/>
          <a:p>
            <a:pPr indent="0">
              <a:buNone/>
            </a:pPr>
            <a:r>
              <a:rPr lang="fr-FR" sz="1200" b="0" dirty="0"/>
              <a:t>Lorsqu'un lotissement a été autorisé ou une zone d'aménagement concerté créée, la commune peut exclure du champ d'application du droit de préemption urbain la vente des lots issus dudit lotissement ou les cessions de terrain par la personne chargée de l'aménagement de la zone d'aménagement concerté. Dans ce cas, la délibération du conseil municipal est valable pour une durée de cinq ans à compter du jour où la délibération est exécutoire.</a:t>
            </a:r>
          </a:p>
          <a:p>
            <a:pPr indent="0">
              <a:buNone/>
            </a:pPr>
            <a:endParaRPr lang="fr-FR" sz="1200" b="0" dirty="0"/>
          </a:p>
          <a:p>
            <a:pPr indent="0">
              <a:buNone/>
            </a:pPr>
            <a:r>
              <a:rPr lang="fr-FR" sz="1200" b="0" i="1" dirty="0"/>
              <a:t>(al. </a:t>
            </a:r>
            <a:r>
              <a:rPr lang="fr-FR" sz="1200" b="0" i="1" dirty="0" err="1"/>
              <a:t>aj</a:t>
            </a:r>
            <a:r>
              <a:rPr lang="fr-FR" sz="1200" b="0" i="1" dirty="0"/>
              <a:t>. Art. 25 II 2° PL ELAN)</a:t>
            </a:r>
            <a:r>
              <a:rPr lang="fr-FR" sz="1200" b="0" dirty="0"/>
              <a:t> </a:t>
            </a:r>
            <a:r>
              <a:rPr lang="fr-FR" sz="1200" b="0" dirty="0">
                <a:solidFill>
                  <a:srgbClr val="FF0000"/>
                </a:solidFill>
              </a:rPr>
              <a:t>Par dérogation au premier alinéa du même article L. 210‑1, le droit de préemption institué dans les conditions prévues au présent article peut être exercé en vue de la relocalisation d’activités industrielles, commerciales, artisanales ou de services ainsi que pour le relogement d’occupants définitivement évincés d’un bien à usage d’habitation ou mixte en raison de la réalisation de travaux nécessaires à l’une des opérations d’aménagement définies au livre III du présent code.</a:t>
            </a:r>
          </a:p>
          <a:p>
            <a:pPr indent="0">
              <a:buNone/>
            </a:pPr>
            <a:endParaRPr lang="fr-FR" dirty="0"/>
          </a:p>
          <a:p>
            <a:pPr indent="0">
              <a:buNone/>
            </a:pPr>
            <a:endParaRPr lang="fr-FR" dirty="0"/>
          </a:p>
          <a:p>
            <a:endParaRPr lang="fr-FR"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1564929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60</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Locations meublées touristiques (art. 145 petite loi)</a:t>
            </a:r>
          </a:p>
        </p:txBody>
      </p:sp>
      <p:sp>
        <p:nvSpPr>
          <p:cNvPr id="6" name="Espace réservé du contenu 5"/>
          <p:cNvSpPr>
            <a:spLocks noGrp="1"/>
          </p:cNvSpPr>
          <p:nvPr>
            <p:ph idx="4294967295"/>
          </p:nvPr>
        </p:nvSpPr>
        <p:spPr>
          <a:xfrm>
            <a:off x="586200" y="854465"/>
            <a:ext cx="7886700" cy="3560256"/>
          </a:xfrm>
        </p:spPr>
        <p:txBody>
          <a:bodyPr>
            <a:noAutofit/>
          </a:bodyPr>
          <a:lstStyle/>
          <a:p>
            <a:pPr indent="0">
              <a:buNone/>
            </a:pPr>
            <a:endParaRPr lang="fr-FR" sz="1200" b="0" dirty="0"/>
          </a:p>
          <a:p>
            <a:pPr indent="0">
              <a:buNone/>
            </a:pPr>
            <a:r>
              <a:rPr lang="fr-FR" sz="1200" b="0" dirty="0">
                <a:solidFill>
                  <a:srgbClr val="FF0000"/>
                </a:solidFill>
              </a:rPr>
              <a:t>II. – Dans les communes ayant mis en œuvre la procédure d’enregistrement mentionnée au III de l’article L. 324‑1‑1, la commune peut, jusqu’au 31 décembre de l’année suivant celle au cours de laquelle un meublé de tourisme a été mis en location, demander à la personne mentionnée au I du présent article, lorsque celle-ci en a connaissance, notamment lorsqu’elle met à disposition une plateforme numérique de nature à lui conférer la connaissance ou le contrôle des données stockées, de lui transmettre le nombre de jours au cours desquels ce meublé de tourisme a fait l’objet d’une location par son intermédiaire. La personne mentionnée au même I transmet ces informations dans un délai d’un mois, en rappelant l’adresse du meublé et son numéro de déclaration. La commune peut demander un décompte individualisé pour une liste de meublés de tourisme dans un périmètre donné.</a:t>
            </a:r>
          </a:p>
          <a:p>
            <a:pPr indent="0">
              <a:buNone/>
            </a:pPr>
            <a:r>
              <a:rPr lang="fr-FR" sz="1200" b="0" dirty="0">
                <a:solidFill>
                  <a:srgbClr val="FF0000"/>
                </a:solidFill>
              </a:rPr>
              <a:t>Dans ces mêmes communes, la personne mentionnée audit I n’offre plus à la location un meublé de tourisme déclaré comme résidence principale du loueur lorsqu’elle a connaissance, notamment lorsqu’elle met à disposition une plateforme numérique de nature à lui conférer la connaissance ou le contrôle des données stockées, que ce meublé a été loué, par son intermédiaire, plus de cent vingt jours au cours d’une même année civile. Elle remplit ses obligations sur la base de la déclaration sur l’honneur mentionnée au même I. Le dispositif de retrait des offres peut être mutualisé par plusieurs personnes mentionnées au même I. Le cas échéant, ce dispositif mutualisé est certifié chaque année avant le 31 décembre par un tiers indépendant.</a:t>
            </a:r>
          </a:p>
          <a:p>
            <a:pPr indent="0">
              <a:buNone/>
            </a:pPr>
            <a:r>
              <a:rPr lang="fr-FR" sz="1200" b="0" dirty="0">
                <a:solidFill>
                  <a:srgbClr val="FF0000"/>
                </a:solidFill>
              </a:rPr>
              <a:t>Un décret en Conseil d’État précise la fréquence et les modalités techniques de transmission des informations mentionnées au premier alinéa du présent II en fonction des caractéristiques des communes, de leurs besoins pour effectuer les contrôles de la réglementation prévue au présent chapitre et de la capacité de la personne mentionnée au I à répondre aux demandes des communes.</a:t>
            </a:r>
          </a:p>
          <a:p>
            <a:pPr indent="0">
              <a:buNone/>
            </a:pPr>
            <a:endParaRPr lang="fr-FR" sz="1200" b="0" dirty="0">
              <a:solidFill>
                <a:srgbClr val="FF0000"/>
              </a:solidFill>
            </a:endParaRP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287470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61</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Locations meublées touristiques (art. 145 petite loi)</a:t>
            </a:r>
          </a:p>
        </p:txBody>
      </p:sp>
      <p:sp>
        <p:nvSpPr>
          <p:cNvPr id="6" name="Espace réservé du contenu 5"/>
          <p:cNvSpPr>
            <a:spLocks noGrp="1"/>
          </p:cNvSpPr>
          <p:nvPr>
            <p:ph idx="4294967295"/>
          </p:nvPr>
        </p:nvSpPr>
        <p:spPr>
          <a:xfrm>
            <a:off x="586200" y="854465"/>
            <a:ext cx="7886700" cy="3560256"/>
          </a:xfrm>
        </p:spPr>
        <p:txBody>
          <a:bodyPr>
            <a:noAutofit/>
          </a:bodyPr>
          <a:lstStyle/>
          <a:p>
            <a:pPr indent="0">
              <a:buNone/>
            </a:pPr>
            <a:endParaRPr lang="fr-FR" sz="1200" b="0" dirty="0"/>
          </a:p>
          <a:p>
            <a:pPr indent="0">
              <a:buNone/>
            </a:pPr>
            <a:r>
              <a:rPr lang="fr-FR" sz="1200" b="0" dirty="0">
                <a:solidFill>
                  <a:srgbClr val="FF0000"/>
                </a:solidFill>
              </a:rPr>
              <a:t>III. – Toute personne qui ne se conforme pas aux obligations résultant du I est passible d’une amende civile dont le montant ne peut excéder 12 500 € par meublé de tourisme objet du manquement.</a:t>
            </a:r>
          </a:p>
          <a:p>
            <a:pPr indent="0">
              <a:buNone/>
            </a:pPr>
            <a:r>
              <a:rPr lang="fr-FR" sz="1200" b="0" dirty="0">
                <a:solidFill>
                  <a:srgbClr val="FF0000"/>
                </a:solidFill>
              </a:rPr>
              <a:t>Toute personne qui ne se conforme pas aux obligations résultant du premier alinéa du II est passible d’une amende civile dont le montant ne peut excéder 50 000 € par meublé de tourisme objet du manquement.</a:t>
            </a:r>
          </a:p>
          <a:p>
            <a:pPr indent="0">
              <a:buNone/>
            </a:pPr>
            <a:r>
              <a:rPr lang="fr-FR" sz="1200" b="0" dirty="0">
                <a:solidFill>
                  <a:srgbClr val="FF0000"/>
                </a:solidFill>
              </a:rPr>
              <a:t>Toute personne qui ne se conforme pas aux obligations résultant du deuxième alinéa du même II est passible d’une amende civile dont le montant ne peut excéder 50 000 € par annonce faisant l’objet du manquement.</a:t>
            </a:r>
          </a:p>
          <a:p>
            <a:pPr indent="0">
              <a:buNone/>
            </a:pPr>
            <a:r>
              <a:rPr lang="fr-FR" sz="1200" b="0" dirty="0">
                <a:solidFill>
                  <a:srgbClr val="FF0000"/>
                </a:solidFill>
              </a:rPr>
              <a:t>Ces amendes sont prononcées par le président du tribunal de grande instance, statuant en la forme des référés, sur demande de la commune dans laquelle est situé le meublé de tourisme. Le produit de l’amende est versé à la commune. Le tribunal de grande instance compétent est celui dans le ressort duquel est situé le meublé de tourisme. </a:t>
            </a:r>
          </a:p>
          <a:p>
            <a:pPr indent="0">
              <a:buNone/>
            </a:pPr>
            <a:r>
              <a:rPr lang="fr-FR" sz="1200" b="0" dirty="0">
                <a:solidFill>
                  <a:srgbClr val="FF0000"/>
                </a:solidFill>
              </a:rPr>
              <a:t> </a:t>
            </a:r>
          </a:p>
          <a:p>
            <a:pPr indent="0">
              <a:buNone/>
            </a:pPr>
            <a:r>
              <a:rPr lang="fr-FR" sz="1200" b="0" dirty="0">
                <a:solidFill>
                  <a:srgbClr val="FF0000"/>
                </a:solidFill>
              </a:rPr>
              <a:t>IV. – Les agents assermentés du service municipal ou départemental du logement mentionnés aux articles L. 621‑4 et L. 651‑6 du code de la construction et de l’habitation sont habilités à rechercher et à constater tout manquement aux articles L. 324‑1‑1 et L. 324‑2 du présent code ainsi qu’au présent article sur le territoire relevant du service municipal ou départemental du logement. À cette fin, ils sont habilités à se faire présenter toute déclaration par les personnes mentionnées au II de l’article L. 324‑1‑1 et au I du présent article.</a:t>
            </a:r>
          </a:p>
          <a:p>
            <a:pPr indent="0">
              <a:buNone/>
            </a:pPr>
            <a:endParaRPr lang="fr-FR" sz="1200" b="0" dirty="0">
              <a:solidFill>
                <a:srgbClr val="FF0000"/>
              </a:solidFill>
            </a:endParaRP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601305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62</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Performance énergétique (art. 175 petite loi)</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r>
              <a:rPr lang="fr-FR" sz="1200" dirty="0"/>
              <a:t>Code de la construction et de l'habitation</a:t>
            </a:r>
          </a:p>
          <a:p>
            <a:pPr indent="0">
              <a:buNone/>
            </a:pPr>
            <a:r>
              <a:rPr lang="fr-FR" sz="1200" dirty="0"/>
              <a:t>Livre Ier : Dispositions générales.</a:t>
            </a:r>
          </a:p>
          <a:p>
            <a:pPr indent="0">
              <a:buNone/>
            </a:pPr>
            <a:r>
              <a:rPr lang="fr-FR" sz="1200" dirty="0"/>
              <a:t>Titre Ier : Construction des bâtiments.</a:t>
            </a:r>
          </a:p>
          <a:p>
            <a:pPr indent="0">
              <a:buNone/>
            </a:pPr>
            <a:r>
              <a:rPr lang="fr-FR" sz="1200" dirty="0"/>
              <a:t>Chapitre Ier : Règles générales.</a:t>
            </a:r>
            <a:endParaRPr lang="fr-FR" sz="1200" b="0" dirty="0">
              <a:solidFill>
                <a:srgbClr val="FF0000"/>
              </a:solidFill>
            </a:endParaRPr>
          </a:p>
          <a:p>
            <a:pPr indent="0">
              <a:buNone/>
            </a:pPr>
            <a:r>
              <a:rPr lang="fr-FR" sz="1200" dirty="0"/>
              <a:t>Section 4 : Performance énergétique et environnementale et caractéristiques énergétiques et environnementales.</a:t>
            </a:r>
          </a:p>
          <a:p>
            <a:pPr indent="0">
              <a:buNone/>
            </a:pPr>
            <a:endParaRPr lang="fr-FR" sz="1200" b="0" dirty="0">
              <a:solidFill>
                <a:srgbClr val="FF0000"/>
              </a:solidFill>
            </a:endParaRPr>
          </a:p>
          <a:p>
            <a:pPr indent="0">
              <a:buNone/>
            </a:pPr>
            <a:r>
              <a:rPr lang="fr-FR" sz="1200" dirty="0">
                <a:solidFill>
                  <a:srgbClr val="FF0000"/>
                </a:solidFill>
              </a:rPr>
              <a:t>Article L. 111-10-3 </a:t>
            </a:r>
            <a:r>
              <a:rPr lang="fr-FR" sz="1200" b="0" i="1" dirty="0"/>
              <a:t>(nouvelle rédaction*, art. 175 I PL ELAN) </a:t>
            </a:r>
            <a:r>
              <a:rPr lang="fr-FR" sz="1200" b="0" dirty="0">
                <a:solidFill>
                  <a:srgbClr val="FF0000"/>
                </a:solidFill>
              </a:rPr>
              <a:t>– I. – Des actions de réduction de la consommation d’énergie finale sont mises en œuvre dans les bâtiments, parties de bâtiments ou ensembles de bâtiments à usage tertiaire, définis par décret en Conseil d’État, existants à la date de publication de la loi n°       du       portant évolution du logement, de l’aménagement et du numérique afin de parvenir à une réduction de la consommation d’énergie finale pour l’ensemble des bâtiments soumis à l’obligation d’au moins 40 % en 2030, 50 % en 2040 et 60 % en 2050, par rapport à 2010.</a:t>
            </a:r>
          </a:p>
          <a:p>
            <a:pPr indent="0">
              <a:buNone/>
            </a:pPr>
            <a:r>
              <a:rPr lang="fr-FR" sz="1200" b="0" dirty="0">
                <a:solidFill>
                  <a:srgbClr val="FF0000"/>
                </a:solidFill>
              </a:rPr>
              <a:t>Les actions définies au présent article s’inscrivent en cohérence avec les objectifs fixés par la stratégie nationale de développement à faible intensité de carbone mentionnée à l’article L. 222‑1 B du code de l’environnement.</a:t>
            </a:r>
          </a:p>
          <a:p>
            <a:pPr indent="0">
              <a:buNone/>
            </a:pPr>
            <a:r>
              <a:rPr lang="fr-FR" sz="1200" b="0" dirty="0">
                <a:solidFill>
                  <a:srgbClr val="FF0000"/>
                </a:solidFill>
              </a:rPr>
              <a:t>Tout bâtiment, partie de bâtiment ou ensemble de bâtiments soumis à l’obligation doit atteindre, pour chacune des années 2030, 2040 et 2050, les objectifs suivants :</a:t>
            </a:r>
          </a:p>
          <a:p>
            <a:pPr indent="0">
              <a:buNone/>
            </a:pPr>
            <a:r>
              <a:rPr lang="fr-FR" sz="1200" b="0" dirty="0">
                <a:solidFill>
                  <a:srgbClr val="FF0000"/>
                </a:solidFill>
              </a:rPr>
              <a:t>1° Soit un niveau de consommation d’énergie finale réduit, respectivement, de 40 %, 50 % et 60 % par rapport à une consommation énergétique de référence qui ne peut être antérieure à 2010 ;</a:t>
            </a:r>
          </a:p>
          <a:p>
            <a:pPr indent="0">
              <a:buNone/>
            </a:pPr>
            <a:r>
              <a:rPr lang="fr-FR" sz="1200" b="0" dirty="0">
                <a:solidFill>
                  <a:srgbClr val="FF0000"/>
                </a:solidFill>
              </a:rPr>
              <a:t>2° Soit un niveau de consommation d’énergie finale fixé en valeur absolue, en fonction de la consommation énergétique des bâtiments nouveaux de leur catégorie.</a:t>
            </a:r>
          </a:p>
          <a:p>
            <a:pPr indent="0">
              <a:buNone/>
            </a:pPr>
            <a:endParaRPr lang="fr-FR" sz="1200" b="0" dirty="0">
              <a:solidFill>
                <a:srgbClr val="FF0000"/>
              </a:solidFill>
            </a:endParaRP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59994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63</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Performance énergétique (art. 175 petite loi)</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r>
              <a:rPr lang="fr-FR" sz="1200" b="0" dirty="0">
                <a:solidFill>
                  <a:srgbClr val="FF0000"/>
                </a:solidFill>
              </a:rPr>
              <a:t>Les objectifs mentionnés aux 1° et 2° du présent I peuvent être modulés en fonction :</a:t>
            </a:r>
          </a:p>
          <a:p>
            <a:pPr indent="0">
              <a:buNone/>
            </a:pPr>
            <a:r>
              <a:rPr lang="fr-FR" sz="1200" b="0" dirty="0">
                <a:solidFill>
                  <a:srgbClr val="FF0000"/>
                </a:solidFill>
              </a:rPr>
              <a:t>a) De contraintes techniques, architecturales ou patrimoniales relatives aux bâtiments concernés ;</a:t>
            </a:r>
          </a:p>
          <a:p>
            <a:pPr indent="0">
              <a:buNone/>
            </a:pPr>
            <a:r>
              <a:rPr lang="fr-FR" sz="1200" b="0" dirty="0">
                <a:solidFill>
                  <a:srgbClr val="FF0000"/>
                </a:solidFill>
              </a:rPr>
              <a:t>b) D’un changement de l’activité exercée dans ces bâtiments ou du volume de cette activité ;</a:t>
            </a:r>
          </a:p>
          <a:p>
            <a:pPr indent="0">
              <a:buNone/>
            </a:pPr>
            <a:r>
              <a:rPr lang="fr-FR" sz="1200" b="0" dirty="0">
                <a:solidFill>
                  <a:srgbClr val="FF0000"/>
                </a:solidFill>
              </a:rPr>
              <a:t>c) De coûts manifestement disproportionnés des actions par rapport aux avantages attendus en termes de consommation d’énergie finale.</a:t>
            </a:r>
          </a:p>
          <a:p>
            <a:pPr indent="0">
              <a:buNone/>
            </a:pPr>
            <a:r>
              <a:rPr lang="fr-FR" sz="1200" b="0" dirty="0">
                <a:solidFill>
                  <a:srgbClr val="FF0000"/>
                </a:solidFill>
              </a:rPr>
              <a:t>La chaleur fatale autoconsommée par les bâtiments soumis à obligation peut être déduite de la consommation, contribuant ainsi à atteindre les objectifs.</a:t>
            </a:r>
          </a:p>
          <a:p>
            <a:pPr indent="0">
              <a:buNone/>
            </a:pPr>
            <a:r>
              <a:rPr lang="fr-FR" sz="1200" b="0" dirty="0">
                <a:solidFill>
                  <a:srgbClr val="FF0000"/>
                </a:solidFill>
              </a:rPr>
              <a:t>La consommation d’énergie liée à la recharge de tout véhicule électrique et hybride rechargeable est déduite de la consommation énergétique du bâtiment et ne rentre pas dans la consommation de référence.</a:t>
            </a:r>
          </a:p>
          <a:p>
            <a:pPr indent="0">
              <a:buNone/>
            </a:pPr>
            <a:r>
              <a:rPr lang="fr-FR" sz="1200" b="0" dirty="0">
                <a:solidFill>
                  <a:srgbClr val="FF0000"/>
                </a:solidFill>
              </a:rPr>
              <a:t> </a:t>
            </a:r>
          </a:p>
          <a:p>
            <a:pPr indent="0">
              <a:buNone/>
            </a:pPr>
            <a:r>
              <a:rPr lang="fr-FR" sz="1200" b="0" dirty="0">
                <a:solidFill>
                  <a:srgbClr val="FF0000"/>
                </a:solidFill>
              </a:rPr>
              <a:t>II. – Les propriétaires des bâtiments ou des parties de bâtiments et, le cas échéant, les preneurs à bail sont soumis à l’obligation prévue au I pour les actions qui relèvent de leurs responsabilités respectives en raison des dispositions contractuelles régissant leurs relations. Ils définissent ensemble les actions destinées à respecter cette obligation et mettent en œuvre les moyens correspondants chacun en ce qui les concerne, en fonction des mêmes dispositions contractuelles.</a:t>
            </a:r>
          </a:p>
          <a:p>
            <a:pPr indent="0">
              <a:buNone/>
            </a:pPr>
            <a:r>
              <a:rPr lang="fr-FR" sz="1200" b="0" dirty="0">
                <a:solidFill>
                  <a:srgbClr val="FF0000"/>
                </a:solidFill>
              </a:rPr>
              <a:t>Chaque partie assure la transmission des consommations d’énergie des bâtiments ou parties de bâtiments la concernant pour assurer le suivi du respect de son obligation.</a:t>
            </a:r>
          </a:p>
          <a:p>
            <a:pPr indent="0">
              <a:buNone/>
            </a:pPr>
            <a:r>
              <a:rPr lang="fr-FR" sz="1200" b="0" dirty="0">
                <a:solidFill>
                  <a:srgbClr val="FF0000"/>
                </a:solidFill>
              </a:rPr>
              <a:t>L’évaluation du respect de l’obligation est annexée, à titre d’information :</a:t>
            </a:r>
          </a:p>
          <a:p>
            <a:pPr indent="0">
              <a:buNone/>
            </a:pPr>
            <a:r>
              <a:rPr lang="fr-FR" sz="1200" b="0" dirty="0">
                <a:solidFill>
                  <a:srgbClr val="FF0000"/>
                </a:solidFill>
              </a:rPr>
              <a:t>1° En cas de vente, à la promesse ou au compromis de vente et, à défaut, à l’acte authentique de vente ;</a:t>
            </a:r>
          </a:p>
          <a:p>
            <a:pPr indent="0">
              <a:buNone/>
            </a:pPr>
            <a:r>
              <a:rPr lang="fr-FR" sz="1200" b="0" dirty="0">
                <a:solidFill>
                  <a:srgbClr val="FF0000"/>
                </a:solidFill>
              </a:rPr>
              <a:t>2° En cas de location, au contrat de bail.</a:t>
            </a:r>
          </a:p>
          <a:p>
            <a:pPr indent="0">
              <a:buNone/>
            </a:pPr>
            <a:endParaRPr lang="fr-FR" b="0" dirty="0"/>
          </a:p>
          <a:p>
            <a:pPr indent="0">
              <a:buNone/>
            </a:pPr>
            <a:endParaRPr lang="fr-FR" sz="1200" b="0" dirty="0">
              <a:solidFill>
                <a:srgbClr val="FF0000"/>
              </a:solidFill>
            </a:endParaRP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555802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64</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Performance énergétique (art. 175 petite loi)</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r>
              <a:rPr lang="fr-FR" sz="1200" b="0" dirty="0">
                <a:solidFill>
                  <a:srgbClr val="FF0000"/>
                </a:solidFill>
              </a:rPr>
              <a:t>III. – Un décret en Conseil d’État détermine :</a:t>
            </a:r>
          </a:p>
          <a:p>
            <a:pPr indent="0">
              <a:buNone/>
            </a:pPr>
            <a:r>
              <a:rPr lang="fr-FR" sz="1200" b="0" dirty="0">
                <a:solidFill>
                  <a:srgbClr val="FF0000"/>
                </a:solidFill>
              </a:rPr>
              <a:t>1° Les catégories de bâtiments soumis à l’obligation prévue au I, en fonction de leur surface et du type d’activité qui y est exercée à titre principal ;</a:t>
            </a:r>
          </a:p>
          <a:p>
            <a:pPr indent="0">
              <a:buNone/>
            </a:pPr>
            <a:r>
              <a:rPr lang="fr-FR" sz="1200" b="0" dirty="0">
                <a:solidFill>
                  <a:srgbClr val="FF0000"/>
                </a:solidFill>
              </a:rPr>
              <a:t>2° Pour chaque catégorie de bâtiments soumis à l’obligation, les conditions de détermination des objectifs de réduction de consommation énergétique finale mentionnés aux 1° et 2° du même I ;</a:t>
            </a:r>
          </a:p>
          <a:p>
            <a:pPr indent="0">
              <a:buNone/>
            </a:pPr>
            <a:r>
              <a:rPr lang="fr-FR" sz="1200" b="0" dirty="0">
                <a:solidFill>
                  <a:srgbClr val="FF0000"/>
                </a:solidFill>
              </a:rPr>
              <a:t>3° Les conditions d’application de la modulation prévue aux a, b et c dudit I ;</a:t>
            </a:r>
          </a:p>
          <a:p>
            <a:pPr indent="0">
              <a:buNone/>
            </a:pPr>
            <a:r>
              <a:rPr lang="fr-FR" sz="1200" b="0" dirty="0">
                <a:solidFill>
                  <a:srgbClr val="FF0000"/>
                </a:solidFill>
              </a:rPr>
              <a:t>4° Les modalités de mise en place d’une plateforme informatique permettant de recueillir et de mettre à disposition des personnes soumises à l’obligation prévue au même I, de manière anonymisée, à compter du 1er janvier 2020, les données de consommation et d’assurer le suivi de la réduction de consommation d’énergie finale, ainsi que les modalités de transmission de ces données ;</a:t>
            </a:r>
          </a:p>
          <a:p>
            <a:pPr indent="0">
              <a:buNone/>
            </a:pPr>
            <a:r>
              <a:rPr lang="fr-FR" sz="1200" b="0" dirty="0">
                <a:solidFill>
                  <a:srgbClr val="FF0000"/>
                </a:solidFill>
              </a:rPr>
              <a:t>5° Les modalités selon lesquelles l’évaluation et le constat du respect de l’obligation de réduction des consommations d’énergie finale, à chacune des échéances de 2030, 2040 et 2050, sont établis ;</a:t>
            </a:r>
          </a:p>
          <a:p>
            <a:pPr indent="0">
              <a:buNone/>
            </a:pPr>
            <a:r>
              <a:rPr lang="fr-FR" sz="1200" b="0" dirty="0">
                <a:solidFill>
                  <a:srgbClr val="FF0000"/>
                </a:solidFill>
              </a:rPr>
              <a:t>6° Les modalités selon lesquelles sont publiés dans chaque bâtiment, partie de bâtiment ou ensemble de bâtiments soumis à l’obligation, par voie d’affichage ou tout autre moyen pertinent, sa consommation d’énergie finale au cours des trois années écoulées, les objectifs passés et le prochain objectif à atteindre ;</a:t>
            </a:r>
          </a:p>
          <a:p>
            <a:pPr indent="0">
              <a:buNone/>
            </a:pPr>
            <a:r>
              <a:rPr lang="fr-FR" sz="1200" b="0" dirty="0">
                <a:solidFill>
                  <a:srgbClr val="FF0000"/>
                </a:solidFill>
              </a:rPr>
              <a:t>7° Les modalités de mise en œuvre d’une procédure de sanction administrative en cas de non-respect de l’obligation prévue aux 1° et 2° du I. </a:t>
            </a:r>
          </a:p>
          <a:p>
            <a:pPr indent="0">
              <a:buNone/>
            </a:pPr>
            <a:endParaRPr lang="fr-FR" sz="1200" b="0" dirty="0"/>
          </a:p>
          <a:p>
            <a:pPr indent="0">
              <a:buNone/>
            </a:pPr>
            <a:r>
              <a:rPr lang="fr-FR" sz="1200" b="0" dirty="0"/>
              <a:t>*Le présent article entre en vigueur à compter de la publication du décret en Conseil d’État mentionné au III de l’article L. 111‑10‑3 du code de la construction et de l’habitation (nouvelle rédaction) et au plus tard un an après la promulgation de la présente loi. </a:t>
            </a:r>
            <a:r>
              <a:rPr lang="fr-FR" sz="1200" b="0" i="1" dirty="0"/>
              <a:t>(art. 175 II PL ELAN) </a:t>
            </a:r>
          </a:p>
          <a:p>
            <a:pPr indent="0">
              <a:buNone/>
            </a:pPr>
            <a:endParaRPr lang="fr-FR" b="0" dirty="0"/>
          </a:p>
          <a:p>
            <a:pPr indent="0">
              <a:buNone/>
            </a:pPr>
            <a:endParaRPr lang="fr-FR" sz="1200" b="0" dirty="0">
              <a:solidFill>
                <a:srgbClr val="FF0000"/>
              </a:solidFill>
            </a:endParaRP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6786540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65</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Carnet numérique du logement (art. 182 petite loi)</a:t>
            </a:r>
          </a:p>
        </p:txBody>
      </p:sp>
      <p:sp>
        <p:nvSpPr>
          <p:cNvPr id="6" name="Espace réservé du contenu 5"/>
          <p:cNvSpPr>
            <a:spLocks noGrp="1"/>
          </p:cNvSpPr>
          <p:nvPr>
            <p:ph idx="4294967295"/>
          </p:nvPr>
        </p:nvSpPr>
        <p:spPr>
          <a:xfrm>
            <a:off x="586200" y="649224"/>
            <a:ext cx="7886700" cy="3765497"/>
          </a:xfrm>
        </p:spPr>
        <p:txBody>
          <a:bodyPr>
            <a:noAutofit/>
          </a:bodyPr>
          <a:lstStyle/>
          <a:p>
            <a:pPr indent="0">
              <a:buNone/>
            </a:pPr>
            <a:r>
              <a:rPr lang="fr-FR" sz="1200" dirty="0"/>
              <a:t>Code de la construction et de l'habitation</a:t>
            </a:r>
          </a:p>
          <a:p>
            <a:pPr indent="0">
              <a:buNone/>
            </a:pPr>
            <a:r>
              <a:rPr lang="fr-FR" sz="1200" dirty="0"/>
              <a:t>Livre Ier : Dispositions générales.</a:t>
            </a:r>
          </a:p>
          <a:p>
            <a:pPr indent="0">
              <a:buNone/>
            </a:pPr>
            <a:r>
              <a:rPr lang="fr-FR" sz="1200" dirty="0"/>
              <a:t>Titre Ier : Construction des bâtiments.</a:t>
            </a:r>
          </a:p>
          <a:p>
            <a:pPr indent="0">
              <a:buNone/>
            </a:pPr>
            <a:r>
              <a:rPr lang="fr-FR" sz="1200" dirty="0"/>
              <a:t>Chapitre Ier : Règles générales.</a:t>
            </a:r>
            <a:endParaRPr lang="fr-FR" sz="1200" b="0" dirty="0">
              <a:solidFill>
                <a:srgbClr val="FF0000"/>
              </a:solidFill>
            </a:endParaRPr>
          </a:p>
          <a:p>
            <a:pPr indent="0">
              <a:buNone/>
            </a:pPr>
            <a:r>
              <a:rPr lang="fr-FR" sz="1200" dirty="0"/>
              <a:t>Section 4 : Performance énergétique et environnementale et caractéristiques énergétiques et environnementales.</a:t>
            </a:r>
          </a:p>
          <a:p>
            <a:pPr indent="0">
              <a:buNone/>
            </a:pPr>
            <a:endParaRPr lang="fr-FR" sz="1200" b="0" dirty="0"/>
          </a:p>
          <a:p>
            <a:pPr indent="0">
              <a:buNone/>
            </a:pPr>
            <a:r>
              <a:rPr lang="fr-FR" sz="1100" dirty="0"/>
              <a:t>Art. L. 111‑10‑5 </a:t>
            </a:r>
            <a:r>
              <a:rPr lang="fr-FR" sz="1100" b="0" i="1" dirty="0"/>
              <a:t>(nouvelle rédaction, art. 182 I PL ELAN)</a:t>
            </a:r>
            <a:r>
              <a:rPr lang="fr-FR" sz="1100" b="0" dirty="0"/>
              <a:t> – </a:t>
            </a:r>
            <a:r>
              <a:rPr lang="fr-FR" sz="1100" b="0" dirty="0">
                <a:solidFill>
                  <a:srgbClr val="FF0000"/>
                </a:solidFill>
              </a:rPr>
              <a:t>I. – Il est créé pour tout logement un carnet numérique d’information, de suivi et d’entretien de ce logement.</a:t>
            </a:r>
          </a:p>
          <a:p>
            <a:pPr indent="0">
              <a:buNone/>
            </a:pPr>
            <a:r>
              <a:rPr lang="fr-FR" sz="1100" b="0" dirty="0">
                <a:solidFill>
                  <a:srgbClr val="FF0000"/>
                </a:solidFill>
              </a:rPr>
              <a:t>Constituent des logements au sens du présent article les locaux destinés à l’habitation mentionnés à l’article L. 631‑7.</a:t>
            </a:r>
          </a:p>
          <a:p>
            <a:pPr indent="0">
              <a:buNone/>
            </a:pPr>
            <a:r>
              <a:rPr lang="fr-FR" sz="1100" b="0" dirty="0">
                <a:solidFill>
                  <a:srgbClr val="FF0000"/>
                </a:solidFill>
              </a:rPr>
              <a:t>Ce carnet permet de connaître l’état du logement et du bâtiment, lorsque le logement est soumis au statut de la copropriété, ainsi que le fonctionnement de leurs équipements et d’accompagner l’amélioration progressive de leur performance environnementale.</a:t>
            </a:r>
          </a:p>
          <a:p>
            <a:pPr indent="0">
              <a:buNone/>
            </a:pPr>
            <a:r>
              <a:rPr lang="fr-FR" sz="1100" b="0" dirty="0">
                <a:solidFill>
                  <a:srgbClr val="FF0000"/>
                </a:solidFill>
              </a:rPr>
              <a:t>Ce carnet permet l’accompagnement et le suivi de l’amélioration de la performance énergétique et environnementale du bâtiment et du logement pour toute la durée de vie de celui-ci.</a:t>
            </a:r>
          </a:p>
          <a:p>
            <a:pPr indent="0">
              <a:buNone/>
            </a:pPr>
            <a:r>
              <a:rPr lang="fr-FR" sz="1100" b="0" dirty="0">
                <a:solidFill>
                  <a:srgbClr val="FF0000"/>
                </a:solidFill>
              </a:rPr>
              <a:t>Les éléments contenus dans le carnet n’ont qu’une valeur informative.</a:t>
            </a:r>
          </a:p>
          <a:p>
            <a:pPr indent="0">
              <a:buNone/>
            </a:pPr>
            <a:r>
              <a:rPr lang="fr-FR" sz="1100" b="0" dirty="0">
                <a:solidFill>
                  <a:srgbClr val="FF0000"/>
                </a:solidFill>
              </a:rPr>
              <a:t>Le carnet numérique d’information, de suivi et d’entretien est un service en ligne sécurisé qui regroupe les informations visant à améliorer l’information des propriétaires, des acquéreurs et des occupants des logements. L’opérateur de ce service le déclare auprès de l’autorité administrative et assure la possibilité de récupérer les informations et la portabilité du carnet numérique sans frais de gestion supplémentaires.</a:t>
            </a:r>
          </a:p>
          <a:p>
            <a:pPr indent="0">
              <a:buNone/>
            </a:pPr>
            <a:r>
              <a:rPr lang="fr-FR" sz="1100" b="0" dirty="0">
                <a:solidFill>
                  <a:srgbClr val="FF0000"/>
                </a:solidFill>
              </a:rPr>
              <a:t>Le carnet numérique intègre le dossier de diagnostic technique mentionné à l’article L. 271‑4 et, lorsque le logement est soumis au statut de la copropriété, les documents mentionnés à l’article L. 721‑2.</a:t>
            </a:r>
          </a:p>
          <a:p>
            <a:pPr indent="0">
              <a:buNone/>
            </a:pPr>
            <a:endParaRPr lang="fr-FR" sz="1200" b="0" dirty="0"/>
          </a:p>
          <a:p>
            <a:pPr indent="0">
              <a:buNone/>
            </a:pPr>
            <a:endParaRPr lang="fr-FR" sz="1200" b="0" dirty="0">
              <a:solidFill>
                <a:srgbClr val="FF0000"/>
              </a:solidFill>
            </a:endParaRP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600923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66</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Carnet numérique du logement (art. 182 petite loi)</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endParaRPr lang="fr-FR" sz="1200" b="0" dirty="0"/>
          </a:p>
          <a:p>
            <a:pPr indent="0">
              <a:buNone/>
            </a:pPr>
            <a:r>
              <a:rPr lang="fr-FR" sz="1200" b="0" dirty="0">
                <a:solidFill>
                  <a:srgbClr val="FF0000"/>
                </a:solidFill>
              </a:rPr>
              <a:t>II. – Le carnet numérique d’information, de suivi et d’entretien du logement est obligatoire pour toute construction neuve dont le permis de construire est déposé à compter du 1er janvier 2020 et pour tous les logements et immeubles existants faisant l’objet d’une mutation à compter du 1er janvier 2025.</a:t>
            </a:r>
          </a:p>
          <a:p>
            <a:pPr indent="0">
              <a:buNone/>
            </a:pPr>
            <a:endParaRPr lang="fr-FR" sz="1200" b="0" dirty="0">
              <a:solidFill>
                <a:srgbClr val="FF0000"/>
              </a:solidFill>
            </a:endParaRPr>
          </a:p>
          <a:p>
            <a:pPr indent="0">
              <a:buNone/>
            </a:pPr>
            <a:r>
              <a:rPr lang="fr-FR" sz="1200" b="0" dirty="0">
                <a:solidFill>
                  <a:srgbClr val="FF0000"/>
                </a:solidFill>
              </a:rPr>
              <a:t>III. – Le carnet numérique d’information, de suivi et d’entretien du logement est établi et mis à jour :</a:t>
            </a:r>
          </a:p>
          <a:p>
            <a:pPr indent="0">
              <a:buNone/>
            </a:pPr>
            <a:r>
              <a:rPr lang="fr-FR" sz="1200" b="0" dirty="0">
                <a:solidFill>
                  <a:srgbClr val="FF0000"/>
                </a:solidFill>
              </a:rPr>
              <a:t>1° Pour les constructions neuves, par le maître de l’ouvrage qui renseigne le carnet numérique d’information, de suivi et d’entretien et est tenu de le transmettre à son acquéreur à la livraison du logement ;</a:t>
            </a:r>
          </a:p>
          <a:p>
            <a:pPr indent="0">
              <a:buNone/>
            </a:pPr>
            <a:r>
              <a:rPr lang="fr-FR" sz="1200" b="0" dirty="0">
                <a:solidFill>
                  <a:srgbClr val="FF0000"/>
                </a:solidFill>
              </a:rPr>
              <a:t>2° Pour les logements existants, par le propriétaire du logement. Le syndicat des copropriétaires transmet au propriétaire les informations relatives aux parties communes.</a:t>
            </a:r>
          </a:p>
          <a:p>
            <a:pPr indent="0">
              <a:buNone/>
            </a:pPr>
            <a:r>
              <a:rPr lang="fr-FR" sz="1200" b="0" dirty="0">
                <a:solidFill>
                  <a:srgbClr val="FF0000"/>
                </a:solidFill>
              </a:rPr>
              <a:t>Le carnet est transféré à l’acquéreur du logement au plus tard lors de la signature de l’acte de mutation</a:t>
            </a:r>
            <a:r>
              <a:rPr lang="fr-FR" sz="1200" b="0" dirty="0"/>
              <a:t>. </a:t>
            </a:r>
          </a:p>
          <a:p>
            <a:pPr indent="0">
              <a:buNone/>
            </a:pPr>
            <a:endParaRPr lang="fr-FR" sz="1200" b="0" dirty="0"/>
          </a:p>
          <a:p>
            <a:pPr indent="0">
              <a:buNone/>
            </a:pPr>
            <a:endParaRPr lang="fr-FR" sz="1200" b="0" dirty="0">
              <a:solidFill>
                <a:srgbClr val="FF0000"/>
              </a:solidFill>
            </a:endParaRPr>
          </a:p>
          <a:p>
            <a:pPr indent="0">
              <a:buNone/>
            </a:pPr>
            <a:r>
              <a:rPr lang="fr-FR" b="0" u="sng" dirty="0"/>
              <a:t>A noter</a:t>
            </a:r>
            <a:r>
              <a:rPr lang="fr-FR" b="0" dirty="0"/>
              <a:t> : Un décret en Conseil d’État précise les modalités d’application du présent article (art. 182 II PL ELAN) </a:t>
            </a: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3066510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67</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Lutte contre le squat (art. 201 petite loi)</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endParaRPr lang="fr-FR" sz="1200" b="0" dirty="0"/>
          </a:p>
          <a:p>
            <a:pPr indent="0">
              <a:buNone/>
            </a:pPr>
            <a:r>
              <a:rPr lang="fr-FR" dirty="0"/>
              <a:t>Article L. 412-1 Code des procédures civiles d’exécution </a:t>
            </a:r>
            <a:r>
              <a:rPr lang="fr-FR" b="0" i="1" dirty="0"/>
              <a:t>(art. mod. Art. 201 I PL ELAN)</a:t>
            </a:r>
            <a:r>
              <a:rPr lang="fr-FR" b="0" dirty="0"/>
              <a:t> – Si l'expulsion porte sur un lieu habité par la personne expulsée ou par tout occupant de son chef, elle ne peut avoir lieu qu'à l'expiration d'un délai de deux mois qui suit le commandement, sans préjudice des dispositions des articles L. 412-3 à L. 412-7. </a:t>
            </a:r>
            <a:r>
              <a:rPr lang="fr-FR" b="0" strike="sngStrike" dirty="0">
                <a:solidFill>
                  <a:srgbClr val="FF0000"/>
                </a:solidFill>
              </a:rPr>
              <a:t>Toutefois, le juge peut, notamment lorsque les personnes dont l'expulsion a été ordonnée sont entrées dans les locaux par voie de fait ou lorsque la procédure de relogement effectuée en application de l'article L. 442-4-1 du code de la construction et de l'habitation n'a pas été suivie d'effet du fait du locataire, réduire ou supprimer ce délai. </a:t>
            </a:r>
            <a:r>
              <a:rPr lang="fr-FR" b="0" dirty="0">
                <a:solidFill>
                  <a:srgbClr val="FF0000"/>
                </a:solidFill>
              </a:rPr>
              <a:t>Toutefois, le juge peut, notamment lorsque la procédure de relogement effectuée en application de l’article L. 442‑4‑1 du code de la construction et de l’habitation n’a pas été suivie d’effet du fait du locataire, réduire ou supprimer ce délai. </a:t>
            </a:r>
          </a:p>
          <a:p>
            <a:pPr indent="0">
              <a:buNone/>
            </a:pPr>
            <a:r>
              <a:rPr lang="fr-FR" b="0" dirty="0">
                <a:solidFill>
                  <a:srgbClr val="FF0000"/>
                </a:solidFill>
              </a:rPr>
              <a:t>Le délai prévu au premier alinéa du présent article ne s’applique pas lorsque le juge qui ordonne l’expulsion constate que les personnes dont l’expulsion a été ordonnée sont entrées dans les locaux par voie de fait.</a:t>
            </a:r>
          </a:p>
          <a:p>
            <a:pPr indent="0">
              <a:buNone/>
            </a:pPr>
            <a:endParaRPr lang="fr-FR" b="0" dirty="0"/>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4735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68</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Lutte contre le squat (art. 201 petite loi)</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endParaRPr lang="fr-FR" sz="1200" b="0" dirty="0"/>
          </a:p>
          <a:p>
            <a:pPr indent="0">
              <a:buNone/>
            </a:pPr>
            <a:r>
              <a:rPr lang="fr-FR" dirty="0"/>
              <a:t>Article L. 412-6 Code des procédures civiles d’exécution </a:t>
            </a:r>
            <a:r>
              <a:rPr lang="fr-FR" b="0" i="1" dirty="0"/>
              <a:t>(art. mod. Art. 201 II PL ELAN)</a:t>
            </a:r>
            <a:r>
              <a:rPr lang="fr-FR" b="0" dirty="0"/>
              <a:t> – Nonobstant toute décision d'expulsion passée en force de chose jugée et malgré l'expiration des délais accordés en vertu de l'article L. 412-3, il est sursis à toute mesure d'expulsion non exécutée à la date du 1er novembre de chaque année jusqu'au 31 mars de l'année suivante, à moins que le relogement des intéressés soit assuré dans des conditions suffisantes respectant l'unité et les besoins de la famille.</a:t>
            </a:r>
          </a:p>
          <a:p>
            <a:pPr indent="0">
              <a:buNone/>
            </a:pPr>
            <a:r>
              <a:rPr lang="fr-FR" b="0" strike="sngStrike" dirty="0">
                <a:solidFill>
                  <a:srgbClr val="FF0000"/>
                </a:solidFill>
              </a:rPr>
              <a:t>Toutefois, le juge peut supprimer le bénéfice du sursis prévu au premier alinéa lorsque les personnes dont l'expulsion a été ordonnée sont entrées dans les lieux par voie de fait.</a:t>
            </a:r>
            <a:endParaRPr lang="fr-FR" b="0" dirty="0">
              <a:solidFill>
                <a:srgbClr val="FF0000"/>
              </a:solidFill>
            </a:endParaRPr>
          </a:p>
          <a:p>
            <a:pPr indent="0">
              <a:buNone/>
            </a:pPr>
            <a:r>
              <a:rPr lang="fr-FR" b="0" dirty="0">
                <a:solidFill>
                  <a:srgbClr val="FF0000"/>
                </a:solidFill>
              </a:rPr>
              <a:t>Par dérogation au premier alinéa du présent article, ce sursis ne s’applique pas lorsque la mesure d’expulsion a été prononcée en raison d’une introduction sans droit ni titre dans le domicile d’autrui par voies de fait.</a:t>
            </a:r>
          </a:p>
          <a:p>
            <a:pPr indent="0">
              <a:buNone/>
            </a:pPr>
            <a:r>
              <a:rPr lang="fr-FR" b="0" dirty="0">
                <a:solidFill>
                  <a:srgbClr val="FF0000"/>
                </a:solidFill>
              </a:rPr>
              <a:t>Le juge peut supprimer ou réduire le bénéfice du sursis mentionné au même premier alinéa lorsque les personnes dont l’expulsion a été ordonnée sont entrées dans tout autre lieu que le domicile à l’aide des procédés mentionnés au deuxième alinéa.</a:t>
            </a:r>
          </a:p>
          <a:p>
            <a:pPr indent="0">
              <a:buNone/>
            </a:pPr>
            <a:endParaRPr lang="fr-FR" b="0" dirty="0"/>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743780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69</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Améliorer le droit des copropriétés (art. 202 à 215)</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endParaRPr lang="fr-FR" sz="1200" b="0" dirty="0"/>
          </a:p>
          <a:p>
            <a:pPr indent="0">
              <a:buNone/>
            </a:pPr>
            <a:r>
              <a:rPr lang="fr-FR" b="0" dirty="0"/>
              <a:t>Art. 202 – Traitement des copropriétés dégradées</a:t>
            </a:r>
          </a:p>
          <a:p>
            <a:pPr indent="0">
              <a:buNone/>
            </a:pPr>
            <a:endParaRPr lang="fr-FR" b="0" dirty="0"/>
          </a:p>
          <a:p>
            <a:pPr indent="0">
              <a:buNone/>
            </a:pPr>
            <a:r>
              <a:rPr lang="fr-FR" b="0" dirty="0"/>
              <a:t>Art. 203 – Communication de pièces au conseil syndical</a:t>
            </a:r>
          </a:p>
          <a:p>
            <a:pPr indent="0">
              <a:buNone/>
            </a:pPr>
            <a:endParaRPr lang="fr-FR" b="0" dirty="0"/>
          </a:p>
          <a:p>
            <a:pPr indent="0">
              <a:buNone/>
            </a:pPr>
            <a:r>
              <a:rPr lang="fr-FR" b="0" dirty="0"/>
              <a:t>Art. 204 – Usage du fonds travaux</a:t>
            </a:r>
          </a:p>
          <a:p>
            <a:pPr indent="0">
              <a:buNone/>
            </a:pPr>
            <a:endParaRPr lang="fr-FR" b="0" dirty="0"/>
          </a:p>
          <a:p>
            <a:pPr indent="0">
              <a:buNone/>
            </a:pPr>
            <a:r>
              <a:rPr lang="fr-FR" b="0" dirty="0"/>
              <a:t>Art. 205 – Espace dématérialisé des copropriétés</a:t>
            </a:r>
          </a:p>
          <a:p>
            <a:pPr indent="0">
              <a:buNone/>
            </a:pPr>
            <a:endParaRPr lang="fr-FR" b="0" dirty="0"/>
          </a:p>
          <a:p>
            <a:pPr indent="0">
              <a:buNone/>
            </a:pPr>
            <a:r>
              <a:rPr lang="fr-FR" b="0" dirty="0"/>
              <a:t>Art. 206 – Lots transitoires</a:t>
            </a:r>
          </a:p>
          <a:p>
            <a:pPr indent="0">
              <a:buNone/>
            </a:pPr>
            <a:endParaRPr lang="fr-FR" b="0" dirty="0"/>
          </a:p>
          <a:p>
            <a:pPr indent="0">
              <a:buNone/>
            </a:pPr>
            <a:r>
              <a:rPr lang="fr-FR" b="0" dirty="0"/>
              <a:t>Art. 207 – Fixation de la date d’application de la loi sur la copropriété</a:t>
            </a:r>
          </a:p>
          <a:p>
            <a:pPr indent="0">
              <a:buNone/>
            </a:pPr>
            <a:endParaRPr lang="fr-FR" b="0" dirty="0"/>
          </a:p>
          <a:p>
            <a:pPr indent="0">
              <a:buNone/>
            </a:pPr>
            <a:r>
              <a:rPr lang="fr-FR" b="0" dirty="0"/>
              <a:t>Art. 208 – Droit d’affichage et droit de construire</a:t>
            </a:r>
          </a:p>
          <a:p>
            <a:pPr indent="0">
              <a:buNone/>
            </a:pPr>
            <a:endParaRPr lang="fr-FR" b="0" dirty="0"/>
          </a:p>
          <a:p>
            <a:pPr indent="0">
              <a:buNone/>
            </a:pPr>
            <a:r>
              <a:rPr lang="fr-FR" b="0" dirty="0"/>
              <a:t>Art. 209 – Parties communes spéciales et parties communes à usage spécial</a:t>
            </a: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304444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7</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L. 442-9 Code de l’urbanisme – Caducité des documents du lotissement</a:t>
            </a:r>
          </a:p>
        </p:txBody>
      </p:sp>
      <p:sp>
        <p:nvSpPr>
          <p:cNvPr id="6" name="Espace réservé du contenu 5"/>
          <p:cNvSpPr>
            <a:spLocks noGrp="1"/>
          </p:cNvSpPr>
          <p:nvPr>
            <p:ph idx="4294967295"/>
          </p:nvPr>
        </p:nvSpPr>
        <p:spPr>
          <a:xfrm>
            <a:off x="628650" y="914400"/>
            <a:ext cx="7886700" cy="3419856"/>
          </a:xfrm>
        </p:spPr>
        <p:txBody>
          <a:bodyPr>
            <a:noAutofit/>
          </a:bodyPr>
          <a:lstStyle/>
          <a:p>
            <a:pPr indent="0">
              <a:buNone/>
            </a:pPr>
            <a:r>
              <a:rPr lang="fr-FR" sz="1200" b="0" dirty="0"/>
              <a:t>Les règles d'urbanisme contenues dans les documents du lotissement, notamment le règlement, le cahier des charges s'il a été approuvé ou les clauses de nature réglementaire du cahier des charges s'il n'a pas été approuvé, deviennent caduques au terme de dix années à compter de la délivrance de l'autorisation de lotir si, à cette date, le lotissement est couvert par un plan local d'urbanisme ou un document d'urbanisme en tenant lieu.</a:t>
            </a:r>
          </a:p>
          <a:p>
            <a:pPr indent="0">
              <a:buNone/>
            </a:pPr>
            <a:r>
              <a:rPr lang="fr-FR" sz="1200" b="0" dirty="0"/>
              <a:t>De même, lorsqu'une majorité de colotis a demandé le maintien de ces règles, elles cessent de s'appliquer immédiatement si le lotissement est couvert par un plan local d'urbanisme ou un document d'urbanisme en tenant lieu, dès l'entrée en vigueur de la loi n° 2014-366 du 24 mars 2014 pour l'accès au logement et un urbanisme rénové.</a:t>
            </a:r>
          </a:p>
          <a:p>
            <a:pPr indent="0">
              <a:buNone/>
            </a:pPr>
            <a:r>
              <a:rPr lang="fr-FR" sz="1200" b="0" dirty="0"/>
              <a:t>Les dispositions du présent article ne remettent pas en cause les droits et obligations régissant les rapports entre colotis définis dans le cahier des charges du lotissement, ni le mode de gestion des parties communes.</a:t>
            </a:r>
          </a:p>
          <a:p>
            <a:pPr indent="0">
              <a:buNone/>
            </a:pPr>
            <a:r>
              <a:rPr lang="fr-FR" sz="1200" b="0" dirty="0"/>
              <a:t>Les dispositions du présent article ne sont pas applicables aux terrains lotis en vue de la création de jardins mentionnés à l'article L. 115-6.</a:t>
            </a:r>
          </a:p>
          <a:p>
            <a:pPr indent="0">
              <a:buNone/>
            </a:pPr>
            <a:r>
              <a:rPr lang="fr-FR" sz="1200" b="0" i="1" dirty="0"/>
              <a:t>(al. suppr. Art. 47 PL ELAN)</a:t>
            </a:r>
            <a:r>
              <a:rPr lang="fr-FR" sz="1200" b="0" strike="sngStrike" dirty="0"/>
              <a:t> </a:t>
            </a:r>
            <a:r>
              <a:rPr lang="fr-FR" sz="1200" b="0" strike="sngStrike" dirty="0">
                <a:solidFill>
                  <a:srgbClr val="FF0000"/>
                </a:solidFill>
              </a:rPr>
              <a:t>Toute disposition non réglementaire ayant pour objet ou pour effet d'interdire ou de restreindre le droit de construire ou encore d'affecter l'usage ou la destination de l'immeuble, contenue dans un cahier des charges non approuvé d'un lotissement, cesse de produire ses effets dans le délai de cinq ans à compter de la promulgation de la loi n° 2014-366 du 24 mars 2014 précitée si ce cahier des charges n'a pas fait l'objet, avant l'expiration de ce délai, d'une publication au bureau des hypothèques ou au livre foncier.</a:t>
            </a:r>
            <a:endParaRPr lang="fr-FR" sz="1200" b="0" dirty="0">
              <a:solidFill>
                <a:srgbClr val="FF0000"/>
              </a:solidFill>
            </a:endParaRPr>
          </a:p>
          <a:p>
            <a:pPr indent="0">
              <a:buNone/>
            </a:pPr>
            <a:r>
              <a:rPr lang="fr-FR" sz="1200" b="0" strike="sngStrike" dirty="0">
                <a:solidFill>
                  <a:srgbClr val="FF0000"/>
                </a:solidFill>
              </a:rPr>
              <a:t>La publication au bureau des hypothèques ou au livre foncier est décidée par les colotis conformément à la majorité définie à l'article L. 442-10 ; les modalités de la publication font l'objet d'un décret.</a:t>
            </a:r>
            <a:endParaRPr lang="fr-FR" sz="1200" b="0" dirty="0">
              <a:solidFill>
                <a:srgbClr val="FF0000"/>
              </a:solidFill>
            </a:endParaRPr>
          </a:p>
          <a:p>
            <a:pPr indent="0">
              <a:buNone/>
            </a:pPr>
            <a:r>
              <a:rPr lang="fr-FR" sz="1200" b="0" strike="sngStrike" dirty="0">
                <a:solidFill>
                  <a:srgbClr val="FF0000"/>
                </a:solidFill>
              </a:rPr>
              <a:t>La publication du cahier des charges ne fait pas obstacle à l'application du même article L. 442-10.</a:t>
            </a:r>
            <a:endParaRPr lang="fr-FR" sz="1200" b="0" dirty="0">
              <a:solidFill>
                <a:srgbClr val="FF0000"/>
              </a:solidFill>
            </a:endParaRPr>
          </a:p>
          <a:p>
            <a:pPr indent="0">
              <a:buNone/>
            </a:pPr>
            <a:r>
              <a:rPr lang="fr-FR" sz="1200" dirty="0"/>
              <a:t> </a:t>
            </a:r>
          </a:p>
          <a:p>
            <a:pPr indent="0">
              <a:buNone/>
            </a:pPr>
            <a:endParaRPr lang="fr-FR" sz="1200" dirty="0"/>
          </a:p>
          <a:p>
            <a:pPr indent="0">
              <a:buNone/>
            </a:pPr>
            <a:endParaRPr lang="fr-FR" sz="1200" dirty="0"/>
          </a:p>
          <a:p>
            <a:endParaRPr lang="fr-FR" sz="120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4183590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70</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Améliorer le droit des copropriétés (art. 202 à 215)</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endParaRPr lang="fr-FR" sz="1200" b="0" dirty="0"/>
          </a:p>
          <a:p>
            <a:pPr indent="0">
              <a:buNone/>
            </a:pPr>
            <a:r>
              <a:rPr lang="fr-FR" b="0" dirty="0"/>
              <a:t>Art. 210 – Action en paiement des provisions de charges de copropriétés</a:t>
            </a:r>
          </a:p>
          <a:p>
            <a:pPr indent="0">
              <a:buNone/>
            </a:pPr>
            <a:endParaRPr lang="fr-FR" b="0" dirty="0"/>
          </a:p>
          <a:p>
            <a:pPr indent="0">
              <a:buNone/>
            </a:pPr>
            <a:r>
              <a:rPr lang="fr-FR" b="0" dirty="0"/>
              <a:t>Art. 211 – Consécration du vote par correspondance ou par visio-conférence</a:t>
            </a:r>
          </a:p>
          <a:p>
            <a:pPr indent="0">
              <a:buNone/>
            </a:pPr>
            <a:endParaRPr lang="fr-FR" b="0" dirty="0"/>
          </a:p>
          <a:p>
            <a:pPr indent="0">
              <a:buNone/>
            </a:pPr>
            <a:r>
              <a:rPr lang="fr-FR" b="0" dirty="0"/>
              <a:t>Art. 212 – Décision pour les travaux d’économie d’énergie</a:t>
            </a:r>
          </a:p>
          <a:p>
            <a:pPr indent="0">
              <a:buNone/>
            </a:pPr>
            <a:endParaRPr lang="fr-FR" b="0" dirty="0"/>
          </a:p>
          <a:p>
            <a:pPr indent="0">
              <a:buNone/>
            </a:pPr>
            <a:r>
              <a:rPr lang="fr-FR" b="0" dirty="0"/>
              <a:t>Art. 213 – Règles de prescription</a:t>
            </a:r>
          </a:p>
          <a:p>
            <a:pPr indent="0">
              <a:buNone/>
            </a:pPr>
            <a:endParaRPr lang="fr-FR" b="0" dirty="0"/>
          </a:p>
          <a:p>
            <a:pPr indent="0">
              <a:buNone/>
            </a:pPr>
            <a:r>
              <a:rPr lang="fr-FR" b="0" dirty="0"/>
              <a:t>Art. 214 – Bail réel solidaire</a:t>
            </a:r>
          </a:p>
          <a:p>
            <a:pPr indent="0">
              <a:buNone/>
            </a:pPr>
            <a:endParaRPr lang="fr-FR" b="0" dirty="0"/>
          </a:p>
          <a:p>
            <a:pPr indent="0">
              <a:buNone/>
            </a:pPr>
            <a:r>
              <a:rPr lang="fr-FR" b="0" dirty="0"/>
              <a:t>Art. 215 – Ordonnances pour réformer la copropriété</a:t>
            </a: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913696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71</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Bail réel solidaire (art. 214 de la petite loi)</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r>
              <a:rPr lang="fr-FR" sz="1200" dirty="0"/>
              <a:t>Code de la construction et de l'habitation</a:t>
            </a:r>
          </a:p>
          <a:p>
            <a:pPr indent="0">
              <a:buNone/>
            </a:pPr>
            <a:r>
              <a:rPr lang="fr-FR" sz="1200" dirty="0"/>
              <a:t>Livre II : Statut des constructeurs.</a:t>
            </a:r>
          </a:p>
          <a:p>
            <a:pPr indent="0">
              <a:buNone/>
            </a:pPr>
            <a:r>
              <a:rPr lang="fr-FR" sz="1200" dirty="0"/>
              <a:t>Titre V : Bail à construction, bail à réhabilitation, bail dans le cadre d'une convention d'usufruit, bail réel immobilier, bail réel solidaire</a:t>
            </a:r>
          </a:p>
          <a:p>
            <a:pPr indent="0">
              <a:buNone/>
            </a:pPr>
            <a:r>
              <a:rPr lang="fr-FR" sz="1200" dirty="0"/>
              <a:t>Chapitre V : Bail réel solidaire</a:t>
            </a:r>
          </a:p>
          <a:p>
            <a:pPr indent="0">
              <a:buNone/>
            </a:pPr>
            <a:r>
              <a:rPr lang="fr-FR" sz="1200" dirty="0"/>
              <a:t> </a:t>
            </a:r>
          </a:p>
          <a:p>
            <a:pPr indent="0">
              <a:buNone/>
            </a:pPr>
            <a:r>
              <a:rPr lang="fr-FR" sz="1200" dirty="0"/>
              <a:t>Section 2 : Droits et obligations des parties au contrat de bail</a:t>
            </a:r>
          </a:p>
          <a:p>
            <a:pPr indent="0">
              <a:buNone/>
            </a:pPr>
            <a:r>
              <a:rPr lang="fr-FR" sz="1200" b="0" dirty="0"/>
              <a:t> </a:t>
            </a:r>
          </a:p>
          <a:p>
            <a:pPr indent="0">
              <a:buNone/>
            </a:pPr>
            <a:r>
              <a:rPr lang="fr-FR" sz="1200" b="0" dirty="0">
                <a:solidFill>
                  <a:srgbClr val="FF0000"/>
                </a:solidFill>
              </a:rPr>
              <a:t>Art. 255-7-1 </a:t>
            </a:r>
            <a:r>
              <a:rPr lang="fr-FR" sz="1200" b="0" i="1" dirty="0"/>
              <a:t>(art. créé. Art. 214 PL ELAN)</a:t>
            </a:r>
            <a:r>
              <a:rPr lang="fr-FR" sz="1200" b="0" dirty="0"/>
              <a:t> – </a:t>
            </a:r>
            <a:r>
              <a:rPr lang="fr-FR" sz="1200" b="0" dirty="0">
                <a:solidFill>
                  <a:srgbClr val="FF0000"/>
                </a:solidFill>
              </a:rPr>
              <a:t>Pour l’application de la loi n° 65-557 du 10 juillet 1965 fixant statut de la copropriété des immeubles bâtis, la signature d’un bail réel solidaire est assimilée à une mutation et le preneur est subrogé dans les droits et obligations du bailleur, sous réserve des dispositions suivantes :</a:t>
            </a:r>
          </a:p>
          <a:p>
            <a:pPr indent="0">
              <a:buNone/>
            </a:pPr>
            <a:r>
              <a:rPr lang="fr-FR" sz="1200" b="0" dirty="0">
                <a:solidFill>
                  <a:srgbClr val="FF0000"/>
                </a:solidFill>
              </a:rPr>
              <a:t>1° Le preneur dispose du droit de vote pour toutes les décisions de l’assemblée générale des copropriétaires, à l’exception de décisions prises en application des d et n de l’article 25 et des a et b de l’article 26 de la même loi ou de décisions concernant la modification du règlement de copropriété, dans la mesure où il concerne les spécificités du bail réel solidaire. Le bailleur exerce également les actions qui ont pour objet de contester les décisions pour lesquelles il dispose du droit de vote. Aucune charge ne peut être appelée auprès du bailleur y compris pour des frais afférents aux décisions prises par lui ou pour son compte ;</a:t>
            </a:r>
          </a:p>
          <a:p>
            <a:pPr indent="0">
              <a:buNone/>
            </a:pPr>
            <a:r>
              <a:rPr lang="fr-FR" sz="1200" b="0" dirty="0">
                <a:solidFill>
                  <a:srgbClr val="FF0000"/>
                </a:solidFill>
              </a:rPr>
              <a:t>2° Chacune des deux parties peut assister à l’assemblée générale des copropriétaires et y formuler toutes observations sur les questions pour lesquelles elle ne dispose pas du droit de vote.</a:t>
            </a:r>
          </a:p>
          <a:p>
            <a:pPr indent="0">
              <a:buNone/>
            </a:pPr>
            <a:endParaRPr lang="fr-FR" sz="1200" b="0" dirty="0"/>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531129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72</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Bail réel solidaire (art. 12 de la petite loi)</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r>
              <a:rPr lang="fr-FR" sz="1200" dirty="0"/>
              <a:t>Code de la construction et de l'habitation</a:t>
            </a:r>
          </a:p>
          <a:p>
            <a:pPr indent="0">
              <a:buNone/>
            </a:pPr>
            <a:r>
              <a:rPr lang="fr-FR" sz="1200" dirty="0"/>
              <a:t>Livre II : Statut des constructeurs.</a:t>
            </a:r>
          </a:p>
          <a:p>
            <a:pPr indent="0">
              <a:buNone/>
            </a:pPr>
            <a:r>
              <a:rPr lang="fr-FR" sz="1200" dirty="0"/>
              <a:t>Titre V : Bail à construction, bail à réhabilitation, bail dans le cadre d'une convention d'usufruit, bail réel immobilier, bail réel solidaire</a:t>
            </a:r>
          </a:p>
          <a:p>
            <a:pPr indent="0">
              <a:buNone/>
            </a:pPr>
            <a:r>
              <a:rPr lang="fr-FR" sz="1200" dirty="0"/>
              <a:t>Chapitre V : Bail réel solidaire</a:t>
            </a:r>
          </a:p>
          <a:p>
            <a:r>
              <a:rPr lang="fr-FR" sz="1200" dirty="0"/>
              <a:t> </a:t>
            </a:r>
          </a:p>
          <a:p>
            <a:pPr indent="0">
              <a:buNone/>
            </a:pPr>
            <a:r>
              <a:rPr lang="fr-FR" sz="1200" dirty="0"/>
              <a:t>Section 1 : Définition</a:t>
            </a:r>
          </a:p>
          <a:p>
            <a:r>
              <a:rPr lang="fr-FR" sz="1200" b="0" dirty="0"/>
              <a:t> </a:t>
            </a:r>
          </a:p>
          <a:p>
            <a:pPr indent="0">
              <a:buNone/>
            </a:pPr>
            <a:r>
              <a:rPr lang="fr-FR" sz="1200" dirty="0"/>
              <a:t>Article L. 255-3 </a:t>
            </a:r>
            <a:r>
              <a:rPr lang="fr-FR" sz="1200" b="0" i="1" dirty="0"/>
              <a:t>(art. mod. Art. 12 1° PL ELAN)</a:t>
            </a:r>
            <a:r>
              <a:rPr lang="fr-FR" sz="1200" b="0" dirty="0"/>
              <a:t> – Le bail réel solidaire peut être consenti à un opérateur qui, le cas échéant, construit ou réhabilite des logements et qui s'engage à vendre les droits réels immobiliers attachés à ces logements à des bénéficiaires répondant aux conditions de ressources fixées en application de l'article L. 255-2 et à un prix fixé en application du même article, ou à proposer la souscription de parts ou actions permettant la jouissance du bien par ces bénéficiaires, </a:t>
            </a:r>
            <a:r>
              <a:rPr lang="fr-FR" sz="1200" b="0" dirty="0" err="1"/>
              <a:t>dans</a:t>
            </a:r>
            <a:r>
              <a:rPr lang="fr-FR" sz="1200" b="0" strike="sngStrike" dirty="0" err="1">
                <a:solidFill>
                  <a:srgbClr val="FF0000"/>
                </a:solidFill>
              </a:rPr>
              <a:t>chacun</a:t>
            </a:r>
            <a:r>
              <a:rPr lang="fr-FR" sz="1200" b="0" strike="sngStrike" dirty="0">
                <a:solidFill>
                  <a:srgbClr val="FF0000"/>
                </a:solidFill>
              </a:rPr>
              <a:t> des acquéreurs de droits réels immobiliers doit être agréé par l'organisme de foncier solidaire</a:t>
            </a:r>
            <a:r>
              <a:rPr lang="fr-FR" sz="1200" b="0" dirty="0">
                <a:solidFill>
                  <a:srgbClr val="FF0000"/>
                </a:solidFill>
              </a:rPr>
              <a:t> ce</a:t>
            </a:r>
            <a:r>
              <a:rPr lang="fr-FR" sz="1200" b="0" dirty="0"/>
              <a:t> le respect des conditions prévues à l'article L. 255-2.</a:t>
            </a:r>
          </a:p>
          <a:p>
            <a:pPr indent="0">
              <a:buNone/>
            </a:pPr>
            <a:r>
              <a:rPr lang="fr-FR" sz="1200" b="0" dirty="0"/>
              <a:t>Dans le cas d'une vente, </a:t>
            </a:r>
            <a:r>
              <a:rPr lang="fr-FR" sz="1200" b="0" dirty="0">
                <a:solidFill>
                  <a:srgbClr val="FF0000"/>
                </a:solidFill>
              </a:rPr>
              <a:t>celle-ci se déroule </a:t>
            </a:r>
            <a:r>
              <a:rPr lang="fr-FR" sz="1200" b="0" dirty="0"/>
              <a:t>dans les conditions et délais fixés aux articles </a:t>
            </a:r>
            <a:r>
              <a:rPr lang="fr-FR" sz="1200" b="0" strike="sngStrike" dirty="0">
                <a:solidFill>
                  <a:srgbClr val="FF0000"/>
                </a:solidFill>
              </a:rPr>
              <a:t>L. 255-10 à</a:t>
            </a:r>
            <a:r>
              <a:rPr lang="fr-FR" sz="1200" b="0" dirty="0">
                <a:solidFill>
                  <a:srgbClr val="FF0000"/>
                </a:solidFill>
              </a:rPr>
              <a:t> L. 255-10-1, L. 255-11-1, L. 255-13 et</a:t>
            </a:r>
            <a:r>
              <a:rPr lang="fr-FR" sz="1200" b="0" dirty="0"/>
              <a:t> L. 255-15.</a:t>
            </a:r>
          </a:p>
          <a:p>
            <a:pPr indent="0">
              <a:buNone/>
            </a:pPr>
            <a:r>
              <a:rPr lang="fr-FR" sz="1200" b="0" dirty="0"/>
              <a:t>Un bail réel solidaire portant sur les droits réels immobiliers acquis par chaque preneur est signé avec l'organisme de foncier solidaire </a:t>
            </a:r>
            <a:r>
              <a:rPr lang="fr-FR" sz="1200" b="0" dirty="0">
                <a:solidFill>
                  <a:srgbClr val="FF0000"/>
                </a:solidFill>
              </a:rPr>
              <a:t>concomitamment à la signature de l’acte authentique. </a:t>
            </a:r>
            <a:r>
              <a:rPr lang="fr-FR" sz="1200" b="0" dirty="0"/>
              <a:t>Ces droits sont automatiquement retirés du bail réel solidaire initial conclu entre l'opérateur et l'organisme de foncier solidaire. Lorsque la totalité des droits sont retirés du bail réel solidaire initial, ce dernier s'éteint.</a:t>
            </a:r>
          </a:p>
          <a:p>
            <a:pPr indent="0">
              <a:buNone/>
            </a:pPr>
            <a:endParaRPr lang="fr-FR" sz="1200" b="0" dirty="0"/>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26049652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73</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Bail réel solidaire (art. 12 de la petite loi)</a:t>
            </a:r>
          </a:p>
        </p:txBody>
      </p:sp>
      <p:sp>
        <p:nvSpPr>
          <p:cNvPr id="6" name="Espace réservé du contenu 5"/>
          <p:cNvSpPr>
            <a:spLocks noGrp="1"/>
          </p:cNvSpPr>
          <p:nvPr>
            <p:ph idx="4294967295"/>
          </p:nvPr>
        </p:nvSpPr>
        <p:spPr>
          <a:xfrm>
            <a:off x="586200" y="742331"/>
            <a:ext cx="7886700" cy="3672390"/>
          </a:xfrm>
        </p:spPr>
        <p:txBody>
          <a:bodyPr>
            <a:noAutofit/>
          </a:bodyPr>
          <a:lstStyle/>
          <a:p>
            <a:pPr indent="0">
              <a:buNone/>
            </a:pPr>
            <a:r>
              <a:rPr lang="fr-FR" dirty="0"/>
              <a:t>Code de la construction et de l'habitation</a:t>
            </a:r>
          </a:p>
          <a:p>
            <a:pPr indent="0">
              <a:buNone/>
            </a:pPr>
            <a:r>
              <a:rPr lang="fr-FR" dirty="0"/>
              <a:t>Livre II : Statut des constructeurs.</a:t>
            </a:r>
          </a:p>
          <a:p>
            <a:pPr indent="0">
              <a:buNone/>
            </a:pPr>
            <a:r>
              <a:rPr lang="fr-FR" dirty="0"/>
              <a:t>Titre V : Bail à construction, bail à réhabilitation, bail dans le cadre d'une convention d'usufruit, bail réel immobilier, bail réel solidaire</a:t>
            </a:r>
          </a:p>
          <a:p>
            <a:pPr indent="0">
              <a:buNone/>
            </a:pPr>
            <a:r>
              <a:rPr lang="fr-FR" dirty="0"/>
              <a:t>Chapitre V : Bail réel solidaire</a:t>
            </a:r>
          </a:p>
          <a:p>
            <a:endParaRPr lang="fr-FR" dirty="0"/>
          </a:p>
          <a:p>
            <a:pPr indent="0">
              <a:buNone/>
            </a:pPr>
            <a:r>
              <a:rPr lang="fr-FR" dirty="0"/>
              <a:t>Section 3 : Transmission des droits réels immobiliers </a:t>
            </a:r>
          </a:p>
          <a:p>
            <a:r>
              <a:rPr lang="fr-FR" dirty="0"/>
              <a:t> </a:t>
            </a:r>
          </a:p>
          <a:p>
            <a:pPr indent="0">
              <a:buNone/>
            </a:pPr>
            <a:r>
              <a:rPr lang="fr-FR" dirty="0">
                <a:solidFill>
                  <a:srgbClr val="FF0000"/>
                </a:solidFill>
              </a:rPr>
              <a:t>Art. L. 255-10-1 </a:t>
            </a:r>
            <a:r>
              <a:rPr lang="fr-FR" b="0" i="1" dirty="0"/>
              <a:t>(art. créé, art. 12 2° PL ELAN)</a:t>
            </a:r>
            <a:r>
              <a:rPr lang="fr-FR" b="0" dirty="0"/>
              <a:t> </a:t>
            </a:r>
            <a:r>
              <a:rPr lang="fr-FR" dirty="0"/>
              <a:t>– </a:t>
            </a:r>
            <a:r>
              <a:rPr lang="fr-FR" b="0" dirty="0">
                <a:solidFill>
                  <a:srgbClr val="FF0000"/>
                </a:solidFill>
              </a:rPr>
              <a:t>Pour tout projet de vente des droits réels afférents au bien objet du bail réel solidaire au titre de l’article L. 255-3, l’avant-contrat mentionne expressément le caractère indissociable du contrat avec le bail réel solidaire signé avec l’organisme de foncier solidaire ainsi que le caractère temporaire du droit réel, la nouvelle durée du bail réel solidaire si l’organisme foncier solidaire agrée la transmission des droits réels, les conditions de délivrance de cet agrément par l’organisme de foncier solidaire, les modalités de calcul du prix de vente ou de la valeur donnée, telles que prévues au bail.</a:t>
            </a:r>
          </a:p>
          <a:p>
            <a:pPr indent="0">
              <a:buNone/>
            </a:pPr>
            <a:r>
              <a:rPr lang="fr-FR" b="0" dirty="0">
                <a:solidFill>
                  <a:srgbClr val="FF0000"/>
                </a:solidFill>
              </a:rPr>
              <a:t>L’opérateur informe l’organisme de foncier solidaire de tout avant-contrat conclu dans les trente jours qui suivent sa signature. Il joint à sa demande l’avant-contrat et les pièces permettant d’établir l’éligibilité de l’acquéreur.</a:t>
            </a:r>
            <a:r>
              <a:rPr lang="fr-FR" dirty="0"/>
              <a:t> </a:t>
            </a:r>
          </a:p>
          <a:p>
            <a:r>
              <a:rPr lang="fr-FR" b="0" dirty="0"/>
              <a:t> </a:t>
            </a:r>
          </a:p>
          <a:p>
            <a:pPr indent="0">
              <a:buNone/>
            </a:pPr>
            <a:endParaRPr lang="fr-FR" sz="1200" b="0" dirty="0"/>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516059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74</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Bail réel solidaire (art. 12 de la petite loi)</a:t>
            </a:r>
          </a:p>
        </p:txBody>
      </p:sp>
      <p:sp>
        <p:nvSpPr>
          <p:cNvPr id="6" name="Espace réservé du contenu 5"/>
          <p:cNvSpPr>
            <a:spLocks noGrp="1"/>
          </p:cNvSpPr>
          <p:nvPr>
            <p:ph idx="4294967295"/>
          </p:nvPr>
        </p:nvSpPr>
        <p:spPr>
          <a:xfrm>
            <a:off x="586200" y="841248"/>
            <a:ext cx="7886700" cy="3573473"/>
          </a:xfrm>
        </p:spPr>
        <p:txBody>
          <a:bodyPr>
            <a:noAutofit/>
          </a:bodyPr>
          <a:lstStyle/>
          <a:p>
            <a:pPr indent="0">
              <a:buNone/>
            </a:pPr>
            <a:r>
              <a:rPr lang="fr-FR" sz="1200" dirty="0">
                <a:solidFill>
                  <a:srgbClr val="FF0000"/>
                </a:solidFill>
              </a:rPr>
              <a:t>Art. L. 255-11-1 </a:t>
            </a:r>
            <a:r>
              <a:rPr lang="fr-FR" sz="1200" b="0" i="1" dirty="0"/>
              <a:t>(art. créé, art. 12 3° PL ELAN)</a:t>
            </a:r>
            <a:r>
              <a:rPr lang="fr-FR" sz="1200" b="0" dirty="0"/>
              <a:t> – </a:t>
            </a:r>
            <a:r>
              <a:rPr lang="fr-FR" sz="1200" b="0" dirty="0">
                <a:solidFill>
                  <a:srgbClr val="FF0000"/>
                </a:solidFill>
              </a:rPr>
              <a:t>Pour tout projet de vente des droits réels afférents au bien objet du bail réel solidaire au titre de l’article L. 255-3, l’organisme de foncier solidaire dispose d’un délai de deux mois à compter de la date de transmission de l’avant-contrat pour délivrer son agrément. Celui-ci est fondé sur la vérification du respect des conditions d’éligibilité de l’acquéreur à la conclusion d’un bail réel solidaire définies aux articles L. 255-2, L. 255-3 ou L. 255-4, de la conformité de l’avant-contrat avec le bail initial conclu entre l’opérateur et l’organisme de foncier solidaire, notamment du respect des stipulations concernant les modalités de calcul du prix de vente ou de l’évaluation des droits réels appartenant à l’opérateur et, le cas échéant, de la validité du plan de financement de l’acquisition.</a:t>
            </a:r>
          </a:p>
          <a:p>
            <a:pPr indent="0">
              <a:buNone/>
            </a:pPr>
            <a:r>
              <a:rPr lang="fr-FR" sz="1200" b="0" dirty="0">
                <a:solidFill>
                  <a:srgbClr val="FF0000"/>
                </a:solidFill>
              </a:rPr>
              <a:t>Les règles fixées au premier alinéa du présent article sont prescrites à peine de nullité de la vente. La preuve du contenu et de la notification de l’offre préalable de vente pèse sur l’opérateur.</a:t>
            </a:r>
          </a:p>
          <a:p>
            <a:r>
              <a:rPr lang="fr-FR" sz="1200" b="0" dirty="0"/>
              <a:t> </a:t>
            </a:r>
          </a:p>
          <a:p>
            <a:pPr indent="0">
              <a:buNone/>
            </a:pPr>
            <a:r>
              <a:rPr lang="fr-FR" sz="1200" dirty="0">
                <a:solidFill>
                  <a:srgbClr val="FF0000"/>
                </a:solidFill>
              </a:rPr>
              <a:t>Article L. 255-13 </a:t>
            </a:r>
            <a:r>
              <a:rPr lang="fr-FR" sz="1200" b="0" i="1" dirty="0"/>
              <a:t>(art. mod. Art. 12 4° PL ELAN) </a:t>
            </a:r>
            <a:r>
              <a:rPr lang="fr-FR" sz="1200" b="0" dirty="0"/>
              <a:t>– En cas de refus d'agrément lors d'une cession, le cédant </a:t>
            </a:r>
            <a:r>
              <a:rPr lang="fr-FR" sz="1200" b="0" dirty="0">
                <a:solidFill>
                  <a:srgbClr val="FF0000"/>
                </a:solidFill>
              </a:rPr>
              <a:t>ou en cas de refus d’agrément lors d’une donation des droits réels immobiliers, le bail réel solidaire peut être résilié conventionnellement et le preneur est indemnisé de la valeur de ses droits réels immobiliers, dans les conditions prévues par le bail </a:t>
            </a:r>
            <a:r>
              <a:rPr lang="fr-FR" sz="1200" b="0" dirty="0"/>
              <a:t>peut demander à l'organisme de foncier solidaire de lui proposer un acquéreur répondant aux conditions d'éligibilité prévues à l'article L. 255-2, L. 255-3 ou L. 255-4. Les conditions d'acquisition respectent les modalités de calcul du prix de vente stipulées dans le bail. Dans le cas où l'organisme de foncier solidaire n'est pas en mesure de proposer un acquéreur dans les six mois suivant la demande du cédant, il se porte acquéreur des droits réels afférents au bien objet du bail réel solidaire.</a:t>
            </a:r>
          </a:p>
          <a:p>
            <a:pPr indent="0">
              <a:buNone/>
            </a:pPr>
            <a:r>
              <a:rPr lang="fr-FR" sz="1200" b="0" strike="sngStrike" dirty="0">
                <a:solidFill>
                  <a:srgbClr val="FF0000"/>
                </a:solidFill>
              </a:rPr>
              <a:t>En cas de refus d'agrément lors d'une donation des droits réels immobiliers, le bail réel solidaire peut être résilié conventionnellement et le preneur est indemnisé de la valeur de ses droits réels immobiliers, dans les conditions prévues par le bail.</a:t>
            </a:r>
            <a:endParaRPr lang="fr-FR" sz="1200" b="0" dirty="0">
              <a:solidFill>
                <a:srgbClr val="FF0000"/>
              </a:solidFill>
            </a:endParaRPr>
          </a:p>
          <a:p>
            <a:r>
              <a:rPr lang="fr-FR" b="0" dirty="0"/>
              <a:t> </a:t>
            </a:r>
          </a:p>
          <a:p>
            <a:pPr indent="0">
              <a:buNone/>
            </a:pPr>
            <a:endParaRPr lang="fr-FR" sz="1200" b="0" dirty="0"/>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9" name="Image 8">
            <a:extLst>
              <a:ext uri="{FF2B5EF4-FFF2-40B4-BE49-F238E27FC236}">
                <a16:creationId xmlns:a16="http://schemas.microsoft.com/office/drawing/2014/main" id="{BE09C1D1-B18D-45AE-9353-123EA6E54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pic>
        <p:nvPicPr>
          <p:cNvPr id="11" name="Image 10">
            <a:extLst>
              <a:ext uri="{FF2B5EF4-FFF2-40B4-BE49-F238E27FC236}">
                <a16:creationId xmlns:a16="http://schemas.microsoft.com/office/drawing/2014/main" id="{5201644B-186D-4CD8-AAA3-81C7C3D3D3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280" y="216000"/>
            <a:ext cx="330200" cy="330200"/>
          </a:xfrm>
          <a:prstGeom prst="rect">
            <a:avLst/>
          </a:prstGeom>
        </p:spPr>
      </p:pic>
    </p:spTree>
    <p:extLst>
      <p:ext uri="{BB962C8B-B14F-4D97-AF65-F5344CB8AC3E}">
        <p14:creationId xmlns:p14="http://schemas.microsoft.com/office/powerpoint/2010/main" val="1120149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75</a:t>
            </a:fld>
            <a:endParaRPr lang="fr-FR"/>
          </a:p>
        </p:txBody>
      </p:sp>
      <p:sp>
        <p:nvSpPr>
          <p:cNvPr id="5" name="Titre 4"/>
          <p:cNvSpPr>
            <a:spLocks noGrp="1"/>
          </p:cNvSpPr>
          <p:nvPr>
            <p:ph type="title"/>
          </p:nvPr>
        </p:nvSpPr>
        <p:spPr>
          <a:xfrm>
            <a:off x="628650" y="273844"/>
            <a:ext cx="7886700" cy="221599"/>
          </a:xfrm>
        </p:spPr>
        <p:txBody>
          <a:bodyPr/>
          <a:lstStyle/>
          <a:p>
            <a:pPr marL="0" indent="0"/>
            <a:endParaRPr lang="fr-FR" dirty="0"/>
          </a:p>
        </p:txBody>
      </p:sp>
      <p:sp>
        <p:nvSpPr>
          <p:cNvPr id="6" name="Espace réservé du contenu 5"/>
          <p:cNvSpPr>
            <a:spLocks noGrp="1"/>
          </p:cNvSpPr>
          <p:nvPr>
            <p:ph idx="4294967295"/>
          </p:nvPr>
        </p:nvSpPr>
        <p:spPr>
          <a:xfrm>
            <a:off x="586200" y="841248"/>
            <a:ext cx="7886700" cy="3573473"/>
          </a:xfrm>
        </p:spPr>
        <p:txBody>
          <a:bodyPr>
            <a:noAutofit/>
          </a:bodyPr>
          <a:lstStyle/>
          <a:p>
            <a:pPr indent="0">
              <a:buNone/>
            </a:pPr>
            <a:endParaRPr lang="fr-FR" b="0" dirty="0"/>
          </a:p>
          <a:p>
            <a:pPr indent="0">
              <a:buNone/>
            </a:pPr>
            <a:endParaRPr lang="fr-FR" sz="1200" b="0" dirty="0"/>
          </a:p>
          <a:p>
            <a:pPr indent="0">
              <a:buNone/>
            </a:pPr>
            <a:endParaRPr lang="fr-FR" sz="1200" b="0" dirty="0"/>
          </a:p>
          <a:p>
            <a:pPr indent="0">
              <a:buNone/>
            </a:pPr>
            <a:endParaRPr lang="fr-FR" sz="1200" b="0" dirty="0"/>
          </a:p>
          <a:p>
            <a:pPr indent="0">
              <a:buNone/>
            </a:pPr>
            <a:endParaRPr lang="fr-FR" sz="1200" b="0" dirty="0"/>
          </a:p>
          <a:p>
            <a:pPr indent="0">
              <a:buNone/>
            </a:pPr>
            <a:endParaRPr lang="fr-FR" sz="1200" b="0" dirty="0"/>
          </a:p>
          <a:p>
            <a:pPr indent="0" algn="ctr">
              <a:buNone/>
            </a:pPr>
            <a:r>
              <a:rPr lang="fr-FR" sz="4000" b="0" dirty="0"/>
              <a:t>Merci pour votre attention !</a:t>
            </a:r>
          </a:p>
          <a:p>
            <a:pPr indent="0">
              <a:buNone/>
            </a:pPr>
            <a:endParaRPr lang="fr-FR" sz="1200" b="0" dirty="0">
              <a:solidFill>
                <a:srgbClr val="FF0000"/>
              </a:solidFill>
            </a:endParaRPr>
          </a:p>
          <a:p>
            <a:pPr indent="0">
              <a:buNone/>
            </a:pPr>
            <a:endParaRPr lang="fr-FR" dirty="0"/>
          </a:p>
          <a:p>
            <a:pPr indent="0">
              <a:buNone/>
            </a:pPr>
            <a:endParaRPr lang="fr-FR" dirty="0"/>
          </a:p>
          <a:p>
            <a:pPr indent="0">
              <a:buNone/>
            </a:pPr>
            <a:endParaRPr lang="fr-FR" dirty="0"/>
          </a:p>
          <a:p>
            <a:pPr indent="0">
              <a:buNone/>
            </a:pPr>
            <a:endParaRPr lang="fr-FR" sz="1200" b="0" dirty="0"/>
          </a:p>
          <a:p>
            <a:pPr indent="0">
              <a:buNone/>
            </a:pPr>
            <a:endParaRPr lang="fr-FR" b="0" dirty="0"/>
          </a:p>
          <a:p>
            <a:pPr indent="0">
              <a:buNone/>
            </a:pPr>
            <a:endParaRPr lang="fr-FR" b="0" dirty="0"/>
          </a:p>
          <a:p>
            <a:pPr indent="0">
              <a:buNone/>
            </a:pPr>
            <a:endParaRPr lang="fr-FR" sz="1200" b="0" dirty="0"/>
          </a:p>
        </p:txBody>
      </p:sp>
      <p:sp>
        <p:nvSpPr>
          <p:cNvPr id="7" name="Espace réservé du texte 6"/>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22353676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CONTACT</a:t>
            </a:r>
          </a:p>
          <a:p>
            <a:endParaRPr lang="fr-FR" dirty="0"/>
          </a:p>
          <a:p>
            <a:r>
              <a:rPr lang="fr-FR" dirty="0"/>
              <a:t>Blandine Berger</a:t>
            </a:r>
          </a:p>
          <a:p>
            <a:r>
              <a:rPr lang="fr-FR" dirty="0">
                <a:hlinkClick r:id="rId2"/>
              </a:rPr>
              <a:t>b.berger@cheuvreux.fr</a:t>
            </a:r>
            <a:endParaRPr lang="fr-FR" dirty="0"/>
          </a:p>
          <a:p>
            <a:r>
              <a:rPr lang="fr-FR" dirty="0"/>
              <a:t>01 44 90 79 40</a:t>
            </a:r>
          </a:p>
        </p:txBody>
      </p:sp>
    </p:spTree>
    <p:extLst>
      <p:ext uri="{BB962C8B-B14F-4D97-AF65-F5344CB8AC3E}">
        <p14:creationId xmlns:p14="http://schemas.microsoft.com/office/powerpoint/2010/main" val="186460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8</a:t>
            </a:fld>
            <a:endParaRPr lang="fr-FR"/>
          </a:p>
        </p:txBody>
      </p:sp>
      <p:sp>
        <p:nvSpPr>
          <p:cNvPr id="5" name="Titre 4"/>
          <p:cNvSpPr>
            <a:spLocks noGrp="1"/>
          </p:cNvSpPr>
          <p:nvPr>
            <p:ph type="title"/>
          </p:nvPr>
        </p:nvSpPr>
        <p:spPr>
          <a:xfrm>
            <a:off x="628650" y="273844"/>
            <a:ext cx="7886700" cy="221599"/>
          </a:xfrm>
        </p:spPr>
        <p:txBody>
          <a:bodyPr/>
          <a:lstStyle/>
          <a:p>
            <a:pPr marL="0" indent="0"/>
            <a:r>
              <a:rPr lang="fr-FR" dirty="0"/>
              <a:t>Art. L. 410-1 Code de l’urbanisme – Certificat d’urbanisme et sursis à statuer</a:t>
            </a:r>
          </a:p>
        </p:txBody>
      </p:sp>
      <p:sp>
        <p:nvSpPr>
          <p:cNvPr id="6" name="Espace réservé du contenu 5"/>
          <p:cNvSpPr>
            <a:spLocks noGrp="1"/>
          </p:cNvSpPr>
          <p:nvPr>
            <p:ph idx="4294967295"/>
          </p:nvPr>
        </p:nvSpPr>
        <p:spPr>
          <a:xfrm>
            <a:off x="628650" y="914400"/>
            <a:ext cx="7886700" cy="3419856"/>
          </a:xfrm>
        </p:spPr>
        <p:txBody>
          <a:bodyPr>
            <a:noAutofit/>
          </a:bodyPr>
          <a:lstStyle/>
          <a:p>
            <a:pPr indent="0">
              <a:buNone/>
            </a:pPr>
            <a:r>
              <a:rPr lang="fr-FR" sz="1200" b="0" dirty="0"/>
              <a:t>Le certificat d'urbanisme, en fonction de la demande présentée :</a:t>
            </a:r>
          </a:p>
          <a:p>
            <a:pPr indent="0">
              <a:buNone/>
            </a:pPr>
            <a:r>
              <a:rPr lang="fr-FR" sz="1200" b="0" dirty="0"/>
              <a:t>a) Indique les dispositions d'urbanisme, les limitations administratives au droit de propriété et la liste des taxes et participations d'urbanisme applicables à un terrain ;</a:t>
            </a:r>
          </a:p>
          <a:p>
            <a:pPr indent="0">
              <a:buNone/>
            </a:pPr>
            <a:r>
              <a:rPr lang="fr-FR" sz="1200" b="0" dirty="0"/>
              <a:t>b) Indique en outre, lorsque la demande a précisé la nature de l'opération envisagée ainsi que la localisation approximative et la destination des bâtiments projetés, si le terrain peut être utilisé pour la réalisation de cette opération ainsi que l'état des équipements publics existants ou prévus.</a:t>
            </a:r>
          </a:p>
          <a:p>
            <a:pPr indent="0">
              <a:buNone/>
            </a:pPr>
            <a:r>
              <a:rPr lang="fr-FR" sz="1200" b="0" dirty="0"/>
              <a:t>Lorsqu'une demande d'autorisation ou une déclaration préalable est déposée dans le délai de dix-huit mois à compter de la délivrance d'un certificat d'urbanisme, les dispositions d'urbanisme, le régime des taxes et participations d'urbanisme ainsi que les limitations administratives au droit de propriété tels qu'ils existaient à la date du certificat ne peuvent être remis en cause à l'exception des dispositions qui ont pour objet la préservation de la sécurité ou de la salubrité publique.</a:t>
            </a:r>
          </a:p>
          <a:p>
            <a:pPr indent="0">
              <a:buNone/>
            </a:pPr>
            <a:r>
              <a:rPr lang="fr-FR" sz="1200" b="0" dirty="0"/>
              <a:t>Lorsque le projet est soumis à avis ou accord d'un service de l'Etat, les certificats d'urbanisme le mentionnent expressément. Il en est de même lorsqu'un sursis à statuer serait opposable à une déclaration préalable ou à une demande de permis. </a:t>
            </a:r>
            <a:r>
              <a:rPr lang="fr-FR" sz="1200" b="0" i="1" dirty="0"/>
              <a:t>(phrase </a:t>
            </a:r>
            <a:r>
              <a:rPr lang="fr-FR" sz="1200" b="0" i="1" dirty="0" err="1"/>
              <a:t>aj</a:t>
            </a:r>
            <a:r>
              <a:rPr lang="fr-FR" sz="1200" b="0" i="1" dirty="0"/>
              <a:t>. Art. 59 PL ELAN)</a:t>
            </a:r>
            <a:r>
              <a:rPr lang="fr-FR" sz="1200" b="0" dirty="0"/>
              <a:t> </a:t>
            </a:r>
            <a:r>
              <a:rPr lang="fr-FR" sz="1200" b="0" dirty="0">
                <a:solidFill>
                  <a:srgbClr val="FF0000"/>
                </a:solidFill>
              </a:rPr>
              <a:t>Le certificat d’urbanisme précise alors expressément laquelle ou lesquelles des circonstances prévues aux deuxième à sixième alinéas de l’article L. 424‑1 permettraient d’opposer le sursis à statuer.</a:t>
            </a:r>
          </a:p>
          <a:p>
            <a:pPr indent="0">
              <a:buNone/>
            </a:pPr>
            <a:r>
              <a:rPr lang="fr-FR" sz="1200" b="0" dirty="0"/>
              <a:t>Le certificat d'urbanisme est délivré dans les formes, conditions et délais déterminés par décret en Conseil d'Etat par l'autorité compétente mentionnée au a et au b de l'article L. 422-1 du présent code.</a:t>
            </a:r>
          </a:p>
          <a:p>
            <a:pPr indent="0">
              <a:buNone/>
            </a:pPr>
            <a:r>
              <a:rPr lang="fr-FR" sz="1200" dirty="0"/>
              <a:t> </a:t>
            </a:r>
          </a:p>
          <a:p>
            <a:pPr indent="0">
              <a:buNone/>
            </a:pPr>
            <a:endParaRPr lang="fr-FR" sz="1200" dirty="0"/>
          </a:p>
          <a:p>
            <a:pPr indent="0">
              <a:buNone/>
            </a:pPr>
            <a:endParaRPr lang="fr-FR" sz="1200" dirty="0"/>
          </a:p>
          <a:p>
            <a:endParaRPr lang="fr-FR" sz="120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418599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96E86-1E06-E842-982D-4B9A4A0C30AD}" type="datetime4">
              <a:rPr lang="fr-FR" smtClean="0"/>
              <a:t>6 décembre 2018</a:t>
            </a:fld>
            <a:endParaRPr lang="fr-FR"/>
          </a:p>
        </p:txBody>
      </p:sp>
      <p:sp>
        <p:nvSpPr>
          <p:cNvPr id="3" name="Espace réservé du pied de page 2"/>
          <p:cNvSpPr>
            <a:spLocks noGrp="1"/>
          </p:cNvSpPr>
          <p:nvPr>
            <p:ph type="ftr" sz="quarter" idx="11"/>
          </p:nvPr>
        </p:nvSpPr>
        <p:spPr/>
        <p:txBody>
          <a:bodyPr/>
          <a:lstStyle/>
          <a:p>
            <a:r>
              <a:rPr lang="fr-FR" dirty="0"/>
              <a:t>Conférence du 15 novembre 2018 - Loi ELAN : urbanisme / immobilier / logement, que retenir ?</a:t>
            </a:r>
          </a:p>
        </p:txBody>
      </p:sp>
      <p:sp>
        <p:nvSpPr>
          <p:cNvPr id="4" name="Espace réservé du numéro de diapositive 3"/>
          <p:cNvSpPr>
            <a:spLocks noGrp="1"/>
          </p:cNvSpPr>
          <p:nvPr>
            <p:ph type="sldNum" sz="quarter" idx="12"/>
          </p:nvPr>
        </p:nvSpPr>
        <p:spPr/>
        <p:txBody>
          <a:bodyPr/>
          <a:lstStyle/>
          <a:p>
            <a:fld id="{7EAD3107-5691-8C4F-809D-CE7436CC517D}" type="slidenum">
              <a:rPr lang="fr-FR" smtClean="0"/>
              <a:pPr/>
              <a:t>9</a:t>
            </a:fld>
            <a:endParaRPr lang="fr-FR"/>
          </a:p>
        </p:txBody>
      </p:sp>
      <p:sp>
        <p:nvSpPr>
          <p:cNvPr id="5" name="Titre 4"/>
          <p:cNvSpPr>
            <a:spLocks noGrp="1"/>
          </p:cNvSpPr>
          <p:nvPr>
            <p:ph type="title"/>
          </p:nvPr>
        </p:nvSpPr>
        <p:spPr>
          <a:xfrm>
            <a:off x="628650" y="273844"/>
            <a:ext cx="7886700" cy="443198"/>
          </a:xfrm>
        </p:spPr>
        <p:txBody>
          <a:bodyPr/>
          <a:lstStyle/>
          <a:p>
            <a:pPr marL="0" indent="0"/>
            <a:r>
              <a:rPr lang="fr-FR" dirty="0"/>
              <a:t>Art. L. 424-5 Code de l’urbanisme – Possibilité d’avoir deux permis sur un même terrain</a:t>
            </a:r>
          </a:p>
        </p:txBody>
      </p:sp>
      <p:sp>
        <p:nvSpPr>
          <p:cNvPr id="6" name="Espace réservé du contenu 5"/>
          <p:cNvSpPr>
            <a:spLocks noGrp="1"/>
          </p:cNvSpPr>
          <p:nvPr>
            <p:ph idx="4294967295"/>
          </p:nvPr>
        </p:nvSpPr>
        <p:spPr>
          <a:xfrm>
            <a:off x="628650" y="1380744"/>
            <a:ext cx="7886700" cy="2953512"/>
          </a:xfrm>
        </p:spPr>
        <p:txBody>
          <a:bodyPr>
            <a:noAutofit/>
          </a:bodyPr>
          <a:lstStyle/>
          <a:p>
            <a:pPr indent="0">
              <a:buNone/>
            </a:pPr>
            <a:r>
              <a:rPr lang="fr-FR" sz="1200" b="0" dirty="0"/>
              <a:t>La décision de non-opposition à une déclaration préalable ou le permis de construire ou d'aménager ou de démolir, tacite ou explicite, ne peuvent être retirés que s'ils sont illégaux et dans le délai de trois mois suivant la date de ces décisions. Passé ce délai, la décision de non-opposition et le permis ne peuvent être retirés que sur demande expresse de leur bénéficiaire.</a:t>
            </a:r>
          </a:p>
          <a:p>
            <a:pPr indent="0">
              <a:buNone/>
            </a:pPr>
            <a:endParaRPr lang="fr-FR" sz="1200" b="0" dirty="0"/>
          </a:p>
          <a:p>
            <a:pPr indent="0">
              <a:buNone/>
            </a:pPr>
            <a:r>
              <a:rPr lang="fr-FR" sz="1200" b="0" i="1" dirty="0"/>
              <a:t>(al. </a:t>
            </a:r>
            <a:r>
              <a:rPr lang="fr-FR" sz="1200" b="0" i="1" dirty="0" err="1"/>
              <a:t>aj</a:t>
            </a:r>
            <a:r>
              <a:rPr lang="fr-FR" sz="1200" b="0" i="1" dirty="0"/>
              <a:t>. Art. 58 PL ELAN) </a:t>
            </a:r>
            <a:r>
              <a:rPr lang="fr-FR" sz="1200" b="0" dirty="0">
                <a:solidFill>
                  <a:srgbClr val="FF0000"/>
                </a:solidFill>
              </a:rPr>
              <a:t>La délivrance antérieure d’une autorisation d’urbanisme sur un terrain donné ne fait pas obstacle au dépôt par le même bénéficiaire de ladite autorisation d’une nouvelle demande d’autorisation visant le même terrain. Le dépôt de cette nouvelle demande d’autorisation ne nécessite pas d’obtenir le retrait de l’autorisation précédemment délivrée et n’emporte pas retrait implicite de cette dernière. </a:t>
            </a:r>
            <a:r>
              <a:rPr lang="fr-FR" sz="1200" b="0" dirty="0"/>
              <a:t> </a:t>
            </a:r>
          </a:p>
          <a:p>
            <a:pPr indent="0">
              <a:buNone/>
            </a:pPr>
            <a:endParaRPr lang="fr-FR" sz="1200" dirty="0"/>
          </a:p>
          <a:p>
            <a:pPr indent="0">
              <a:buNone/>
            </a:pPr>
            <a:endParaRPr lang="fr-FR" sz="1200" dirty="0"/>
          </a:p>
          <a:p>
            <a:endParaRPr lang="fr-FR" sz="1200" dirty="0"/>
          </a:p>
        </p:txBody>
      </p:sp>
      <p:sp>
        <p:nvSpPr>
          <p:cNvPr id="7" name="Espace réservé du texte 6"/>
          <p:cNvSpPr>
            <a:spLocks noGrp="1"/>
          </p:cNvSpPr>
          <p:nvPr>
            <p:ph type="body" sz="quarter" idx="13"/>
          </p:nvPr>
        </p:nvSpPr>
        <p:spPr/>
        <p:txBody>
          <a:bodyPr/>
          <a:lstStyle/>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00" y="216000"/>
            <a:ext cx="330200" cy="330200"/>
          </a:xfrm>
          <a:prstGeom prst="rect">
            <a:avLst/>
          </a:prstGeom>
        </p:spPr>
      </p:pic>
    </p:spTree>
    <p:extLst>
      <p:ext uri="{BB962C8B-B14F-4D97-AF65-F5344CB8AC3E}">
        <p14:creationId xmlns:p14="http://schemas.microsoft.com/office/powerpoint/2010/main" val="2639942949"/>
      </p:ext>
    </p:extLst>
  </p:cSld>
  <p:clrMapOvr>
    <a:masterClrMapping/>
  </p:clrMapOvr>
</p:sld>
</file>

<file path=ppt/theme/theme1.xml><?xml version="1.0" encoding="utf-8"?>
<a:theme xmlns:a="http://schemas.openxmlformats.org/drawingml/2006/main" name="Thème Office">
  <a:themeElements>
    <a:clrScheme name="CHEUVREUX">
      <a:dk1>
        <a:srgbClr val="005161"/>
      </a:dk1>
      <a:lt1>
        <a:srgbClr val="FFFFFF"/>
      </a:lt1>
      <a:dk2>
        <a:srgbClr val="00808A"/>
      </a:dk2>
      <a:lt2>
        <a:srgbClr val="FFFFFF"/>
      </a:lt2>
      <a:accent1>
        <a:srgbClr val="93CAC4"/>
      </a:accent1>
      <a:accent2>
        <a:srgbClr val="EA5349"/>
      </a:accent2>
      <a:accent3>
        <a:srgbClr val="00808A"/>
      </a:accent3>
      <a:accent4>
        <a:srgbClr val="D3D800"/>
      </a:accent4>
      <a:accent5>
        <a:srgbClr val="A9ACA3"/>
      </a:accent5>
      <a:accent6>
        <a:srgbClr val="FFFFFF"/>
      </a:accent6>
      <a:hlink>
        <a:srgbClr val="EA5349"/>
      </a:hlink>
      <a:folHlink>
        <a:srgbClr val="005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èle_powerpoint.pptx" id="{4091856E-0A04-4464-A9E2-8A386F2A98B3}" vid="{06B27155-B473-40D9-A197-61980CDF4BEB}"/>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1dc91d0-054a-473b-af87-b1156bb53a2c">
      <UserInfo>
        <DisplayName>PINGOUROUX Juliette</DisplayName>
        <AccountId>65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3A1AA907217C4FBB3629A7E75D263C" ma:contentTypeVersion="8" ma:contentTypeDescription="Crée un document." ma:contentTypeScope="" ma:versionID="f36716260cdfba42389c232a6a66747c">
  <xsd:schema xmlns:xsd="http://www.w3.org/2001/XMLSchema" xmlns:xs="http://www.w3.org/2001/XMLSchema" xmlns:p="http://schemas.microsoft.com/office/2006/metadata/properties" xmlns:ns2="35ae230a-3f0d-4da1-bb4d-1e4af7751a8f" xmlns:ns3="41dc91d0-054a-473b-af87-b1156bb53a2c" targetNamespace="http://schemas.microsoft.com/office/2006/metadata/properties" ma:root="true" ma:fieldsID="dbc3ad49fa330707b5c9f31b2ec67d35" ns2:_="" ns3:_="">
    <xsd:import namespace="35ae230a-3f0d-4da1-bb4d-1e4af7751a8f"/>
    <xsd:import namespace="41dc91d0-054a-473b-af87-b1156bb53a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e230a-3f0d-4da1-bb4d-1e4af7751a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dc91d0-054a-473b-af87-b1156bb53a2c"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44CDFE-4ED5-4BFB-8A0F-435813A74F6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1dc91d0-054a-473b-af87-b1156bb53a2c"/>
    <ds:schemaRef ds:uri="http://schemas.microsoft.com/office/2006/documentManagement/types"/>
    <ds:schemaRef ds:uri="35ae230a-3f0d-4da1-bb4d-1e4af7751a8f"/>
    <ds:schemaRef ds:uri="http://www.w3.org/XML/1998/namespace"/>
  </ds:schemaRefs>
</ds:datastoreItem>
</file>

<file path=customXml/itemProps2.xml><?xml version="1.0" encoding="utf-8"?>
<ds:datastoreItem xmlns:ds="http://schemas.openxmlformats.org/officeDocument/2006/customXml" ds:itemID="{7868FDEF-91C1-4231-AEED-71E60EA74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e230a-3f0d-4da1-bb4d-1e4af7751a8f"/>
    <ds:schemaRef ds:uri="41dc91d0-054a-473b-af87-b1156bb53a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6CA1D9-993C-407A-92AE-0C40B397D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Modèle_powerpoint</Template>
  <TotalTime>372</TotalTime>
  <Words>14574</Words>
  <Application>Microsoft Office PowerPoint</Application>
  <PresentationFormat>Affichage à l'écran (16:9)</PresentationFormat>
  <Paragraphs>1108</Paragraphs>
  <Slides>76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76</vt:i4>
      </vt:variant>
    </vt:vector>
  </HeadingPairs>
  <TitlesOfParts>
    <vt:vector size="80" baseType="lpstr">
      <vt:lpstr>Arial</vt:lpstr>
      <vt:lpstr>Calibri</vt:lpstr>
      <vt:lpstr>Wingdings</vt:lpstr>
      <vt:lpstr>Thème Office</vt:lpstr>
      <vt:lpstr>Présentation PowerPoint</vt:lpstr>
      <vt:lpstr>Intervenants</vt:lpstr>
      <vt:lpstr>Urbanisme – Aménagement            Elise Carpentier et   Jérôme Trémeau</vt:lpstr>
      <vt:lpstr>Art. L. 423-1 Code de l’urbanisme - Privatisation de l’instruction des AOS</vt:lpstr>
      <vt:lpstr>Art. L. 211-1 Code de l’urbanisme – Droit de préemption en cas de caducité du POS</vt:lpstr>
      <vt:lpstr>Art. L. 211-1 Code de l’urbanisme – Droit de préemption en cas de caducité du POS</vt:lpstr>
      <vt:lpstr>Art. L. 442-9 Code de l’urbanisme – Caducité des documents du lotissement</vt:lpstr>
      <vt:lpstr>Art. L. 410-1 Code de l’urbanisme – Certificat d’urbanisme et sursis à statuer</vt:lpstr>
      <vt:lpstr>Art. L. 424-5 Code de l’urbanisme – Possibilité d’avoir deux permis sur un même terrain</vt:lpstr>
      <vt:lpstr>Art. L. 421-9 Code de l’urbanisme – Prescription administrative</vt:lpstr>
      <vt:lpstr>Art. L. 480-13 Code de l’urbanisme – Contentieux judiciaire</vt:lpstr>
      <vt:lpstr>Art. L. 480-13 Code de l’urbanisme – Contentieux judiciaire</vt:lpstr>
      <vt:lpstr>Art. L. 480-13 Code de l’urbanisme – Contentieux judiciaire</vt:lpstr>
      <vt:lpstr>Art. L. 600-6 Code de l’urbanisme – Contentieux judiciaire</vt:lpstr>
      <vt:lpstr>Art. L. 610-1 Code de l’urbanisme – Contentieux judiciaire</vt:lpstr>
      <vt:lpstr>Art. L. 610-1 Code de l’urbanisme – Contentieux judiciaire</vt:lpstr>
      <vt:lpstr>Art. L. 600-3 Code de l’urbanisme – Contentieux administratif</vt:lpstr>
      <vt:lpstr>Art. R. 600-7 Code de l’urbanisme – Attestation de non recours</vt:lpstr>
      <vt:lpstr>Logement social  Alice Fuchs Cessot</vt:lpstr>
      <vt:lpstr>Thèmes d’intervention</vt:lpstr>
      <vt:lpstr>Thèmes d’intervention</vt:lpstr>
      <vt:lpstr>Thèmes d’intervention</vt:lpstr>
      <vt:lpstr>Thèmes d’intervention</vt:lpstr>
      <vt:lpstr>Droit privé immobilier Hugues Périnet-Marquet</vt:lpstr>
      <vt:lpstr>Accessibilité aux personnes handicapées (art. 64 petite loi)</vt:lpstr>
      <vt:lpstr>Accessibilité aux personnes handicapées (art. 64 petite loi)</vt:lpstr>
      <vt:lpstr>Construction préfabriquée – Contrat de construction d’une maison individuelle</vt:lpstr>
      <vt:lpstr>Assurance dommage (art. 66 petite loi)</vt:lpstr>
      <vt:lpstr>Assurance dommage (art. 66 petite loi)</vt:lpstr>
      <vt:lpstr>Prévention des risques (art. 68 petite loi)</vt:lpstr>
      <vt:lpstr>Prévention des risques (art. 68 petite loi)</vt:lpstr>
      <vt:lpstr>Prévention des risques (art. 68 petite loi)</vt:lpstr>
      <vt:lpstr>Prévention des risques (art. 68 petite loi)</vt:lpstr>
      <vt:lpstr>Prévention des risques (art. 68 petite loi)</vt:lpstr>
      <vt:lpstr>Observatoire des diagnostics immobiliers (art. 72 petite loi)</vt:lpstr>
      <vt:lpstr>Observatoire des diagnostics immobiliers (art. 72 petite loi)</vt:lpstr>
      <vt:lpstr>Garanties d’achèvement et travaux réservés (art. 75 petite loi)</vt:lpstr>
      <vt:lpstr>Garanties d’achèvement et travaux réservés (art. 75 petite loi)</vt:lpstr>
      <vt:lpstr>Garanties d’achèvement et travaux réservés (art. 75 petite loi)</vt:lpstr>
      <vt:lpstr>Garanties d’achèvement et travaux réservés (art. 75 petite loi)</vt:lpstr>
      <vt:lpstr>Garanties d’achèvement et travaux réservés (art. 75 petite loi)</vt:lpstr>
      <vt:lpstr>Garanties d’achèvement et travaux réservés (art. 75 petite loi)</vt:lpstr>
      <vt:lpstr>Création du bail mobilité (art. 107 petite loi)</vt:lpstr>
      <vt:lpstr>Création du bail mobilité (art. 107 petite loi)</vt:lpstr>
      <vt:lpstr>Création du bail mobilité (art. 107 petite loi)</vt:lpstr>
      <vt:lpstr>Création du bail mobilité (art. 107 petite loi)</vt:lpstr>
      <vt:lpstr>Création du bail mobilité (art. 107 petite loi)</vt:lpstr>
      <vt:lpstr>Cohabitation intergénérationnelle solidaire (art. 117 petite loi)</vt:lpstr>
      <vt:lpstr>Cohabitation intergénérationnelle solidaire (art. 117 petite loi)</vt:lpstr>
      <vt:lpstr>Cohabitation intergénérationnelle solidaire (art. 117 petite loi)</vt:lpstr>
      <vt:lpstr>Résiliation de bail pour troubles de voisinage (art. 121 petite loi)</vt:lpstr>
      <vt:lpstr>Résiliation de bail pour troubles de voisinage (art. 121 petite loi)</vt:lpstr>
      <vt:lpstr>Résiliation de bail pour troubles de voisinage (art. 121 petite loi)</vt:lpstr>
      <vt:lpstr>Habitat inclusif (art. 122 petite loi)</vt:lpstr>
      <vt:lpstr>Habitat inclusif (art. 122 petite loi)</vt:lpstr>
      <vt:lpstr>Locations meublées touristiques (art. 145 petite loi)</vt:lpstr>
      <vt:lpstr>Locations meublées touristiques (art. 145 petite loi)</vt:lpstr>
      <vt:lpstr>Locations meublées touristiques (art. 145 petite loi)</vt:lpstr>
      <vt:lpstr>Locations meublées touristiques (art. 145 petite loi)</vt:lpstr>
      <vt:lpstr>Locations meublées touristiques (art. 145 petite loi)</vt:lpstr>
      <vt:lpstr>Locations meublées touristiques (art. 145 petite loi)</vt:lpstr>
      <vt:lpstr>Performance énergétique (art. 175 petite loi)</vt:lpstr>
      <vt:lpstr>Performance énergétique (art. 175 petite loi)</vt:lpstr>
      <vt:lpstr>Performance énergétique (art. 175 petite loi)</vt:lpstr>
      <vt:lpstr>Carnet numérique du logement (art. 182 petite loi)</vt:lpstr>
      <vt:lpstr>Carnet numérique du logement (art. 182 petite loi)</vt:lpstr>
      <vt:lpstr>Lutte contre le squat (art. 201 petite loi)</vt:lpstr>
      <vt:lpstr>Lutte contre le squat (art. 201 petite loi)</vt:lpstr>
      <vt:lpstr>Améliorer le droit des copropriétés (art. 202 à 215)</vt:lpstr>
      <vt:lpstr>Améliorer le droit des copropriétés (art. 202 à 215)</vt:lpstr>
      <vt:lpstr>Bail réel solidaire (art. 214 de la petite loi)</vt:lpstr>
      <vt:lpstr>Bail réel solidaire (art. 12 de la petite loi)</vt:lpstr>
      <vt:lpstr>Bail réel solidaire (art. 12 de la petite loi)</vt:lpstr>
      <vt:lpstr>Bail réel solidaire (art. 12 de la petite loi)</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WITTET Servane</dc:creator>
  <cp:lastModifiedBy>BERGER Blandine</cp:lastModifiedBy>
  <cp:revision>9</cp:revision>
  <dcterms:created xsi:type="dcterms:W3CDTF">2018-11-06T13:50:41Z</dcterms:created>
  <dcterms:modified xsi:type="dcterms:W3CDTF">2018-12-06T12:21:56Z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0x0101009C3A1AA907217C4FBB3629A7E75D263C</vt:lpwstr>
  </property>
</Properties>
</file>